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73"/>
  </p:notesMasterIdLst>
  <p:handoutMasterIdLst>
    <p:handoutMasterId r:id="rId74"/>
  </p:handoutMasterIdLst>
  <p:sldIdLst>
    <p:sldId id="264" r:id="rId5"/>
    <p:sldId id="276" r:id="rId6"/>
    <p:sldId id="283" r:id="rId7"/>
    <p:sldId id="282" r:id="rId8"/>
    <p:sldId id="297" r:id="rId9"/>
    <p:sldId id="284" r:id="rId10"/>
    <p:sldId id="285" r:id="rId11"/>
    <p:sldId id="318" r:id="rId12"/>
    <p:sldId id="298" r:id="rId13"/>
    <p:sldId id="287" r:id="rId14"/>
    <p:sldId id="286" r:id="rId15"/>
    <p:sldId id="308" r:id="rId16"/>
    <p:sldId id="309" r:id="rId17"/>
    <p:sldId id="319" r:id="rId18"/>
    <p:sldId id="320" r:id="rId19"/>
    <p:sldId id="321" r:id="rId20"/>
    <p:sldId id="322" r:id="rId21"/>
    <p:sldId id="310" r:id="rId22"/>
    <p:sldId id="288" r:id="rId23"/>
    <p:sldId id="289" r:id="rId24"/>
    <p:sldId id="290" r:id="rId25"/>
    <p:sldId id="291" r:id="rId26"/>
    <p:sldId id="292" r:id="rId27"/>
    <p:sldId id="293" r:id="rId28"/>
    <p:sldId id="294" r:id="rId29"/>
    <p:sldId id="295" r:id="rId30"/>
    <p:sldId id="325" r:id="rId31"/>
    <p:sldId id="333" r:id="rId32"/>
    <p:sldId id="296" r:id="rId33"/>
    <p:sldId id="301" r:id="rId34"/>
    <p:sldId id="302" r:id="rId35"/>
    <p:sldId id="303" r:id="rId36"/>
    <p:sldId id="304" r:id="rId37"/>
    <p:sldId id="311" r:id="rId38"/>
    <p:sldId id="306" r:id="rId39"/>
    <p:sldId id="312" r:id="rId40"/>
    <p:sldId id="323" r:id="rId41"/>
    <p:sldId id="324" r:id="rId42"/>
    <p:sldId id="326" r:id="rId43"/>
    <p:sldId id="327" r:id="rId44"/>
    <p:sldId id="328" r:id="rId45"/>
    <p:sldId id="329" r:id="rId46"/>
    <p:sldId id="330" r:id="rId47"/>
    <p:sldId id="339" r:id="rId48"/>
    <p:sldId id="331" r:id="rId49"/>
    <p:sldId id="334" r:id="rId50"/>
    <p:sldId id="335" r:id="rId51"/>
    <p:sldId id="336" r:id="rId52"/>
    <p:sldId id="338" r:id="rId53"/>
    <p:sldId id="341" r:id="rId54"/>
    <p:sldId id="344" r:id="rId55"/>
    <p:sldId id="337" r:id="rId56"/>
    <p:sldId id="342" r:id="rId57"/>
    <p:sldId id="346" r:id="rId58"/>
    <p:sldId id="345" r:id="rId59"/>
    <p:sldId id="349" r:id="rId60"/>
    <p:sldId id="347" r:id="rId61"/>
    <p:sldId id="350" r:id="rId62"/>
    <p:sldId id="348" r:id="rId63"/>
    <p:sldId id="351" r:id="rId64"/>
    <p:sldId id="352" r:id="rId65"/>
    <p:sldId id="353" r:id="rId66"/>
    <p:sldId id="354" r:id="rId67"/>
    <p:sldId id="355" r:id="rId68"/>
    <p:sldId id="317" r:id="rId69"/>
    <p:sldId id="314" r:id="rId70"/>
    <p:sldId id="315" r:id="rId71"/>
    <p:sldId id="300" r:id="rId72"/>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02"/>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2018/9/26</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2018/9/26</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2018/9/26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2018/9/26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2018/9/26</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2018/9/26</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2018/9/26</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2018/9/26</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2018/9/26</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2018/9/26</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2018/9/26</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2018/9/26</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hyperlink" Target="http://www.runoob.com/python3/python3-att-list-remove.html" TargetMode="External"/><Relationship Id="rId3" Type="http://schemas.openxmlformats.org/officeDocument/2006/relationships/hyperlink" Target="http://www.runoob.com/python3/python3-att-list-count.html" TargetMode="External"/><Relationship Id="rId7" Type="http://schemas.openxmlformats.org/officeDocument/2006/relationships/hyperlink" Target="http://www.runoob.com/python3/python3-att-list-pop.html" TargetMode="External"/><Relationship Id="rId12" Type="http://schemas.openxmlformats.org/officeDocument/2006/relationships/hyperlink" Target="http://www.runoob.com/python3/python3-att-list-copy.html" TargetMode="External"/><Relationship Id="rId2" Type="http://schemas.openxmlformats.org/officeDocument/2006/relationships/hyperlink" Target="http://www.runoob.com/python3/python3-att-list-append.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list-insert.html" TargetMode="External"/><Relationship Id="rId11" Type="http://schemas.openxmlformats.org/officeDocument/2006/relationships/hyperlink" Target="http://www.runoob.com/python3/python3-att-list-clear.html" TargetMode="External"/><Relationship Id="rId5" Type="http://schemas.openxmlformats.org/officeDocument/2006/relationships/hyperlink" Target="http://www.runoob.com/python3/python3-att-list-index.html" TargetMode="External"/><Relationship Id="rId10" Type="http://schemas.openxmlformats.org/officeDocument/2006/relationships/hyperlink" Target="http://www.runoob.com/python3/python3-att-list-sort.html" TargetMode="External"/><Relationship Id="rId4" Type="http://schemas.openxmlformats.org/officeDocument/2006/relationships/hyperlink" Target="http://www.runoob.com/python3/python3-att-list-extend.html" TargetMode="External"/><Relationship Id="rId9" Type="http://schemas.openxmlformats.org/officeDocument/2006/relationships/hyperlink" Target="http://www.runoob.com/python3/python3-att-list-reverse.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log.csdn.net/lianhuijuan/article/details/61617018"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www.runoob.com/python3/python3-att-dictionary-keys.html" TargetMode="External"/><Relationship Id="rId13" Type="http://schemas.openxmlformats.org/officeDocument/2006/relationships/hyperlink" Target="http://www.runoob.com/python3/python3-att-dictionary-popitem.html" TargetMode="External"/><Relationship Id="rId3" Type="http://schemas.openxmlformats.org/officeDocument/2006/relationships/hyperlink" Target="http://www.runoob.com/python3/python3-att-dictionary-copy.html" TargetMode="External"/><Relationship Id="rId7" Type="http://schemas.openxmlformats.org/officeDocument/2006/relationships/hyperlink" Target="http://www.runoob.com/python3/python3-att-dictionary-items.html" TargetMode="External"/><Relationship Id="rId12" Type="http://schemas.openxmlformats.org/officeDocument/2006/relationships/hyperlink" Target="http://www.runoob.com/python3/python3-att-dictionary-pop.html" TargetMode="External"/><Relationship Id="rId2" Type="http://schemas.openxmlformats.org/officeDocument/2006/relationships/hyperlink" Target="http://www.runoob.com/python3/python3-att-dictionary-clear.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dictionary-in.html" TargetMode="External"/><Relationship Id="rId11" Type="http://schemas.openxmlformats.org/officeDocument/2006/relationships/hyperlink" Target="http://www.runoob.com/python3/python3-att-dictionary-values.html" TargetMode="External"/><Relationship Id="rId5" Type="http://schemas.openxmlformats.org/officeDocument/2006/relationships/hyperlink" Target="http://www.runoob.com/python3/python3-att-dictionary-get.html" TargetMode="External"/><Relationship Id="rId10" Type="http://schemas.openxmlformats.org/officeDocument/2006/relationships/hyperlink" Target="http://www.runoob.com/python3/python3-att-dictionary-update.html" TargetMode="External"/><Relationship Id="rId4" Type="http://schemas.openxmlformats.org/officeDocument/2006/relationships/hyperlink" Target="http://www.runoob.com/python3/python3-att-dictionary-fromkeys.html" TargetMode="External"/><Relationship Id="rId9" Type="http://schemas.openxmlformats.org/officeDocument/2006/relationships/hyperlink" Target="http://www.runoob.com/python3/python3-att-dictionary-setdefault.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BC19DE-F965-4A03-A612-859C9704CE13}"/>
              </a:ext>
            </a:extLst>
          </p:cNvPr>
          <p:cNvSpPr>
            <a:spLocks noGrp="1"/>
          </p:cNvSpPr>
          <p:nvPr>
            <p:ph idx="1"/>
          </p:nvPr>
        </p:nvSpPr>
        <p:spPr>
          <a:xfrm>
            <a:off x="1117309" y="620688"/>
            <a:ext cx="10157354" cy="5551512"/>
          </a:xfrm>
        </p:spPr>
        <p:txBody>
          <a:bodyPr>
            <a:normAutofit fontScale="70000" lnSpcReduction="20000"/>
          </a:bodyPr>
          <a:lstStyle/>
          <a:p>
            <a:r>
              <a:rPr lang="en-US" altLang="zh-CN" dirty="0"/>
              <a:t>1. </a:t>
            </a:r>
            <a:r>
              <a:rPr lang="zh-CN" altLang="en-US" dirty="0"/>
              <a:t>矩阵基础知识</a:t>
            </a:r>
            <a:endParaRPr lang="en-US" altLang="zh-CN" dirty="0"/>
          </a:p>
          <a:p>
            <a:r>
              <a:rPr lang="en-US" altLang="zh-CN" dirty="0"/>
              <a:t>2. </a:t>
            </a:r>
            <a:r>
              <a:rPr lang="zh-CN" altLang="en-US" dirty="0"/>
              <a:t>机器学习基础数学</a:t>
            </a:r>
            <a:endParaRPr lang="en-US" altLang="zh-CN" dirty="0"/>
          </a:p>
          <a:p>
            <a:r>
              <a:rPr lang="en-US" altLang="zh-CN" dirty="0"/>
              <a:t>3. </a:t>
            </a:r>
            <a:r>
              <a:rPr lang="zh-CN" altLang="en-US" dirty="0"/>
              <a:t>监督学习</a:t>
            </a:r>
            <a:endParaRPr lang="en-US" altLang="zh-CN" dirty="0"/>
          </a:p>
          <a:p>
            <a:r>
              <a:rPr lang="en-US" altLang="zh-CN" dirty="0"/>
              <a:t>4. </a:t>
            </a:r>
            <a:r>
              <a:rPr lang="zh-CN" altLang="en-US" dirty="0"/>
              <a:t>聚类</a:t>
            </a:r>
            <a:endParaRPr lang="en-US" altLang="zh-CN" dirty="0"/>
          </a:p>
          <a:p>
            <a:r>
              <a:rPr lang="en-US" altLang="zh-CN" dirty="0"/>
              <a:t>5. </a:t>
            </a:r>
            <a:r>
              <a:rPr lang="zh-CN" altLang="en-US" dirty="0"/>
              <a:t>特征选择</a:t>
            </a:r>
            <a:endParaRPr lang="en-US" altLang="zh-CN" dirty="0"/>
          </a:p>
          <a:p>
            <a:r>
              <a:rPr lang="en-US" altLang="zh-CN" dirty="0"/>
              <a:t>6. </a:t>
            </a:r>
            <a:r>
              <a:rPr lang="zh-CN" altLang="en-US" dirty="0"/>
              <a:t>参数估计</a:t>
            </a:r>
            <a:endParaRPr lang="en-US" altLang="zh-CN" dirty="0"/>
          </a:p>
          <a:p>
            <a:r>
              <a:rPr lang="en-US" altLang="zh-CN" dirty="0"/>
              <a:t>7. </a:t>
            </a:r>
            <a:r>
              <a:rPr lang="zh-CN" altLang="en-US" dirty="0"/>
              <a:t>概率模型</a:t>
            </a:r>
            <a:endParaRPr lang="en-US" altLang="zh-CN" dirty="0"/>
          </a:p>
          <a:p>
            <a:r>
              <a:rPr lang="en-US" altLang="zh-CN" dirty="0"/>
              <a:t>8. </a:t>
            </a:r>
            <a:r>
              <a:rPr lang="zh-CN" altLang="en-US" dirty="0"/>
              <a:t>抽样方法</a:t>
            </a:r>
            <a:endParaRPr lang="en-US" altLang="zh-CN" dirty="0"/>
          </a:p>
          <a:p>
            <a:r>
              <a:rPr lang="en-US" altLang="zh-CN" dirty="0"/>
              <a:t>9. </a:t>
            </a:r>
            <a:r>
              <a:rPr lang="zh-CN" altLang="en-US" dirty="0"/>
              <a:t>深度学习 </a:t>
            </a:r>
            <a:r>
              <a:rPr lang="en-US" altLang="zh-CN" dirty="0"/>
              <a:t>+ </a:t>
            </a:r>
            <a:r>
              <a:rPr lang="en-US" altLang="zh-CN" dirty="0" err="1"/>
              <a:t>Tensorflow</a:t>
            </a:r>
            <a:r>
              <a:rPr lang="en-US" altLang="zh-CN" dirty="0"/>
              <a:t> + word2vec</a:t>
            </a:r>
          </a:p>
          <a:p>
            <a:r>
              <a:rPr lang="en-US" altLang="zh-CN" dirty="0"/>
              <a:t>10. </a:t>
            </a:r>
            <a:r>
              <a:rPr lang="en-US" altLang="zh-CN" dirty="0" err="1"/>
              <a:t>xgboost</a:t>
            </a:r>
            <a:r>
              <a:rPr lang="en-US" altLang="zh-CN" dirty="0"/>
              <a:t> </a:t>
            </a:r>
            <a:r>
              <a:rPr lang="zh-CN" altLang="en-US" dirty="0"/>
              <a:t>使用</a:t>
            </a:r>
            <a:endParaRPr lang="en-US" altLang="zh-CN" dirty="0"/>
          </a:p>
          <a:p>
            <a:r>
              <a:rPr lang="en-US" altLang="zh-CN" dirty="0"/>
              <a:t>11. </a:t>
            </a:r>
            <a:r>
              <a:rPr lang="zh-CN" altLang="en-US" dirty="0"/>
              <a:t>基本分类与聚类算法</a:t>
            </a:r>
            <a:r>
              <a:rPr lang="en-US" altLang="zh-CN" dirty="0"/>
              <a:t>(</a:t>
            </a:r>
            <a:r>
              <a:rPr lang="zh-CN" altLang="en-US" dirty="0"/>
              <a:t>新闻热点发现</a:t>
            </a:r>
            <a:r>
              <a:rPr lang="en-US" altLang="zh-CN" dirty="0"/>
              <a:t>)[</a:t>
            </a:r>
            <a:r>
              <a:rPr lang="zh-CN" altLang="en-US" dirty="0"/>
              <a:t>实例</a:t>
            </a:r>
            <a:r>
              <a:rPr lang="en-US" altLang="zh-CN" dirty="0"/>
              <a:t>]</a:t>
            </a:r>
          </a:p>
          <a:p>
            <a:r>
              <a:rPr lang="en-US" altLang="zh-CN" dirty="0"/>
              <a:t>12. </a:t>
            </a:r>
            <a:r>
              <a:rPr lang="zh-CN" altLang="en-US" dirty="0"/>
              <a:t>商城用户画像</a:t>
            </a:r>
            <a:r>
              <a:rPr lang="en-US" altLang="zh-CN" dirty="0"/>
              <a:t>[</a:t>
            </a:r>
            <a:r>
              <a:rPr lang="zh-CN" altLang="en-US" dirty="0"/>
              <a:t>实例</a:t>
            </a:r>
            <a:r>
              <a:rPr lang="en-US" altLang="zh-CN" dirty="0"/>
              <a:t>]</a:t>
            </a:r>
          </a:p>
          <a:p>
            <a:r>
              <a:rPr lang="en-US" altLang="zh-CN" dirty="0"/>
              <a:t>13. </a:t>
            </a:r>
            <a:r>
              <a:rPr lang="zh-CN" altLang="en-US" dirty="0"/>
              <a:t>推荐系统</a:t>
            </a:r>
            <a:r>
              <a:rPr lang="en-US" altLang="zh-CN" dirty="0"/>
              <a:t>[</a:t>
            </a:r>
            <a:r>
              <a:rPr lang="zh-CN" altLang="en-US" dirty="0"/>
              <a:t>电影，视频，课程</a:t>
            </a:r>
            <a:r>
              <a:rPr lang="en-US" altLang="zh-CN" dirty="0"/>
              <a:t>]</a:t>
            </a:r>
          </a:p>
        </p:txBody>
      </p:sp>
    </p:spTree>
    <p:extLst>
      <p:ext uri="{BB962C8B-B14F-4D97-AF65-F5344CB8AC3E}">
        <p14:creationId xmlns:p14="http://schemas.microsoft.com/office/powerpoint/2010/main" val="179514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D14DE-B09C-410C-A253-A28DFDD4C4FB}"/>
              </a:ext>
            </a:extLst>
          </p:cNvPr>
          <p:cNvSpPr>
            <a:spLocks noGrp="1"/>
          </p:cNvSpPr>
          <p:nvPr>
            <p:ph type="title"/>
          </p:nvPr>
        </p:nvSpPr>
        <p:spPr/>
        <p:txBody>
          <a:bodyPr/>
          <a:lstStyle/>
          <a:p>
            <a:r>
              <a:rPr lang="en-US" altLang="zh-CN" dirty="0"/>
              <a:t>Linux </a:t>
            </a:r>
            <a:r>
              <a:rPr lang="zh-CN" altLang="en-US" dirty="0"/>
              <a:t>基本命令</a:t>
            </a:r>
          </a:p>
        </p:txBody>
      </p:sp>
      <p:sp>
        <p:nvSpPr>
          <p:cNvPr id="3" name="内容占位符 2">
            <a:extLst>
              <a:ext uri="{FF2B5EF4-FFF2-40B4-BE49-F238E27FC236}">
                <a16:creationId xmlns:a16="http://schemas.microsoft.com/office/drawing/2014/main" id="{A1254BA4-18B7-4901-9344-440CB9B392DE}"/>
              </a:ext>
            </a:extLst>
          </p:cNvPr>
          <p:cNvSpPr>
            <a:spLocks noGrp="1"/>
          </p:cNvSpPr>
          <p:nvPr>
            <p:ph idx="1"/>
          </p:nvPr>
        </p:nvSpPr>
        <p:spPr/>
        <p:txBody>
          <a:bodyPr>
            <a:normAutofit fontScale="92500" lnSpcReduction="20000"/>
          </a:bodyPr>
          <a:lstStyle/>
          <a:p>
            <a:r>
              <a:rPr lang="en-US" altLang="zh-CN" dirty="0"/>
              <a:t>cp </a:t>
            </a:r>
            <a:r>
              <a:rPr lang="en-US" altLang="zh-CN" dirty="0" err="1"/>
              <a:t>mkdir</a:t>
            </a:r>
            <a:r>
              <a:rPr lang="en-US" altLang="zh-CN" dirty="0"/>
              <a:t> vim tar zip touch rm mv </a:t>
            </a:r>
          </a:p>
          <a:p>
            <a:r>
              <a:rPr lang="en-US" altLang="zh-CN" dirty="0"/>
              <a:t>tail </a:t>
            </a:r>
            <a:r>
              <a:rPr lang="en-US" altLang="zh-CN" dirty="0" err="1"/>
              <a:t>chomd</a:t>
            </a:r>
            <a:r>
              <a:rPr lang="en-US" altLang="zh-CN" dirty="0"/>
              <a:t> cat grep more less split alias man echo find passwd</a:t>
            </a:r>
          </a:p>
          <a:p>
            <a:r>
              <a:rPr lang="en-US" altLang="zh-CN" dirty="0"/>
              <a:t>who, ifconfig, df, du, </a:t>
            </a:r>
            <a:r>
              <a:rPr lang="en-US" altLang="zh-CN" dirty="0" err="1"/>
              <a:t>whereis</a:t>
            </a:r>
            <a:r>
              <a:rPr lang="en-US" altLang="zh-CN" dirty="0"/>
              <a:t>, ln, </a:t>
            </a:r>
            <a:r>
              <a:rPr lang="en-US" altLang="zh-CN" dirty="0" err="1">
                <a:solidFill>
                  <a:srgbClr val="C00000"/>
                </a:solidFill>
              </a:rPr>
              <a:t>awk</a:t>
            </a:r>
            <a:endParaRPr lang="en-US" altLang="zh-CN" dirty="0">
              <a:solidFill>
                <a:srgbClr val="C00000"/>
              </a:solidFill>
            </a:endParaRPr>
          </a:p>
          <a:p>
            <a:r>
              <a:rPr lang="en-US" altLang="zh-CN" dirty="0"/>
              <a:t>crontab </a:t>
            </a:r>
            <a:endParaRPr lang="en-US" altLang="zh-CN" dirty="0">
              <a:solidFill>
                <a:srgbClr val="C00000"/>
              </a:solidFill>
            </a:endParaRPr>
          </a:p>
          <a:p>
            <a:r>
              <a:rPr lang="en-US" altLang="zh-CN" dirty="0" err="1"/>
              <a:t>ps</a:t>
            </a:r>
            <a:endParaRPr lang="en-US" altLang="zh-CN" dirty="0"/>
          </a:p>
          <a:p>
            <a:r>
              <a:rPr lang="en-US" altLang="zh-CN" dirty="0"/>
              <a:t>top</a:t>
            </a:r>
          </a:p>
          <a:p>
            <a:r>
              <a:rPr lang="en-US" altLang="zh-CN" dirty="0"/>
              <a:t>ping </a:t>
            </a:r>
          </a:p>
          <a:p>
            <a:r>
              <a:rPr lang="en-US" altLang="zh-CN" dirty="0"/>
              <a:t>kill</a:t>
            </a:r>
          </a:p>
          <a:p>
            <a:r>
              <a:rPr lang="en-US" altLang="zh-CN" dirty="0" err="1"/>
              <a:t>gzip</a:t>
            </a:r>
            <a:endParaRPr lang="en-US" altLang="zh-CN" dirty="0"/>
          </a:p>
          <a:p>
            <a:endParaRPr lang="zh-CN" altLang="en-US" dirty="0"/>
          </a:p>
        </p:txBody>
      </p:sp>
    </p:spTree>
    <p:extLst>
      <p:ext uri="{BB962C8B-B14F-4D97-AF65-F5344CB8AC3E}">
        <p14:creationId xmlns:p14="http://schemas.microsoft.com/office/powerpoint/2010/main" val="349243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dirty="0"/>
              <a:t>常用参数：</a:t>
            </a:r>
            <a:endParaRPr lang="en-US" altLang="zh-CN" sz="1400"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D6F35-C16D-4648-A600-5D67D262C2F9}"/>
              </a:ext>
            </a:extLst>
          </p:cNvPr>
          <p:cNvSpPr>
            <a:spLocks noGrp="1"/>
          </p:cNvSpPr>
          <p:nvPr>
            <p:ph type="title"/>
          </p:nvPr>
        </p:nvSpPr>
        <p:spPr/>
        <p:txBody>
          <a:bodyPr/>
          <a:lstStyle/>
          <a:p>
            <a:r>
              <a:rPr lang="en-US" altLang="zh-CN" dirty="0"/>
              <a:t>Python </a:t>
            </a:r>
            <a:r>
              <a:rPr lang="zh-CN" altLang="en-US" dirty="0"/>
              <a:t>基础</a:t>
            </a:r>
          </a:p>
        </p:txBody>
      </p:sp>
      <p:sp>
        <p:nvSpPr>
          <p:cNvPr id="3" name="内容占位符 2">
            <a:extLst>
              <a:ext uri="{FF2B5EF4-FFF2-40B4-BE49-F238E27FC236}">
                <a16:creationId xmlns:a16="http://schemas.microsoft.com/office/drawing/2014/main" id="{D5E4075D-F23A-44E9-8977-BC59DFB56FD5}"/>
              </a:ext>
            </a:extLst>
          </p:cNvPr>
          <p:cNvSpPr>
            <a:spLocks noGrp="1"/>
          </p:cNvSpPr>
          <p:nvPr>
            <p:ph idx="1"/>
          </p:nvPr>
        </p:nvSpPr>
        <p:spPr/>
        <p:txBody>
          <a:bodyPr/>
          <a:lstStyle/>
          <a:p>
            <a:pPr marL="0" indent="0">
              <a:buNone/>
            </a:pPr>
            <a:r>
              <a:rPr lang="en-US" altLang="zh-CN" sz="1400" dirty="0" err="1"/>
              <a:t>Jupyter</a:t>
            </a:r>
            <a:r>
              <a:rPr lang="en-US" altLang="zh-CN" sz="1400" dirty="0"/>
              <a:t> Notebook</a:t>
            </a:r>
          </a:p>
          <a:p>
            <a:pPr marL="0" indent="0">
              <a:buNone/>
            </a:pPr>
            <a:r>
              <a:rPr lang="en-US" altLang="zh-CN" sz="1400" dirty="0"/>
              <a:t>Python </a:t>
            </a:r>
            <a:r>
              <a:rPr lang="zh-CN" altLang="en-US" sz="1400" dirty="0"/>
              <a:t>对象 </a:t>
            </a:r>
            <a:r>
              <a:rPr lang="en-US" altLang="zh-CN" sz="1400" dirty="0"/>
              <a:t>【</a:t>
            </a:r>
            <a:r>
              <a:rPr lang="zh-CN" altLang="en-US" sz="1400" dirty="0"/>
              <a:t>数据类型</a:t>
            </a:r>
            <a:r>
              <a:rPr lang="en-US" altLang="zh-CN" sz="1400" dirty="0"/>
              <a:t>】 </a:t>
            </a:r>
          </a:p>
          <a:p>
            <a:pPr marL="0" indent="0">
              <a:buNone/>
            </a:pPr>
            <a:r>
              <a:rPr lang="zh-CN" altLang="en-US" sz="1400" dirty="0"/>
              <a:t>条件和循环</a:t>
            </a:r>
            <a:endParaRPr lang="en-US" altLang="zh-CN" sz="1400" dirty="0"/>
          </a:p>
          <a:p>
            <a:pPr marL="0" indent="0">
              <a:buNone/>
            </a:pPr>
            <a:r>
              <a:rPr lang="zh-CN" altLang="en-US" sz="1400" dirty="0"/>
              <a:t>异常处理</a:t>
            </a:r>
            <a:endParaRPr lang="en-US" altLang="zh-CN" sz="1400" dirty="0"/>
          </a:p>
          <a:p>
            <a:pPr marL="0" indent="0">
              <a:buNone/>
            </a:pPr>
            <a:r>
              <a:rPr lang="zh-CN" altLang="en-US" sz="1400" dirty="0"/>
              <a:t>内存管理</a:t>
            </a:r>
            <a:endParaRPr lang="en-US" altLang="zh-CN" sz="1400" dirty="0"/>
          </a:p>
          <a:p>
            <a:pPr marL="0" indent="0">
              <a:buNone/>
            </a:pPr>
            <a:r>
              <a:rPr lang="zh-CN" altLang="en-US" sz="1400" dirty="0"/>
              <a:t>内存机制</a:t>
            </a:r>
            <a:endParaRPr lang="en-US" altLang="zh-CN" sz="1400" dirty="0"/>
          </a:p>
          <a:p>
            <a:pPr marL="0" indent="0">
              <a:buNone/>
            </a:pPr>
            <a:r>
              <a:rPr lang="zh-CN" altLang="en-US" sz="1400" dirty="0"/>
              <a:t>深</a:t>
            </a:r>
            <a:r>
              <a:rPr lang="en-US" altLang="zh-CN" sz="1400" dirty="0"/>
              <a:t>copy </a:t>
            </a:r>
            <a:r>
              <a:rPr lang="zh-CN" altLang="en-US" sz="1400" dirty="0"/>
              <a:t>浅</a:t>
            </a:r>
            <a:r>
              <a:rPr lang="en-US" altLang="zh-CN" sz="1400" dirty="0"/>
              <a:t>copy</a:t>
            </a:r>
          </a:p>
          <a:p>
            <a:pPr marL="0" indent="0">
              <a:buNone/>
            </a:pPr>
            <a:endParaRPr lang="en-US" altLang="zh-CN" sz="1400" dirty="0"/>
          </a:p>
          <a:p>
            <a:pPr marL="0" indent="0">
              <a:buNone/>
            </a:pPr>
            <a:endParaRPr lang="en-US" altLang="zh-CN" sz="1400" dirty="0"/>
          </a:p>
        </p:txBody>
      </p:sp>
    </p:spTree>
    <p:extLst>
      <p:ext uri="{BB962C8B-B14F-4D97-AF65-F5344CB8AC3E}">
        <p14:creationId xmlns:p14="http://schemas.microsoft.com/office/powerpoint/2010/main" val="17488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4077072"/>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lnSpcReduction="10000"/>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en-US" altLang="zh-CN" sz="1500" b="1" dirty="0">
                <a:solidFill>
                  <a:srgbClr val="0070C0"/>
                </a:solidFill>
              </a:rPr>
              <a:t>python</a:t>
            </a:r>
            <a:r>
              <a:rPr lang="zh-CN" altLang="en-US" sz="1500" b="1" dirty="0">
                <a:solidFill>
                  <a:srgbClr val="0070C0"/>
                </a:solidFill>
              </a:rPr>
              <a:t>把一切数据，一切的一切都看作对象，在</a:t>
            </a:r>
            <a:r>
              <a:rPr lang="en-US" altLang="zh-CN" sz="1500" b="1" dirty="0">
                <a:solidFill>
                  <a:srgbClr val="0070C0"/>
                </a:solidFill>
              </a:rPr>
              <a:t>python</a:t>
            </a:r>
            <a:r>
              <a:rPr lang="zh-CN" altLang="en-US" sz="1500" b="1" dirty="0">
                <a:solidFill>
                  <a:srgbClr val="0070C0"/>
                </a:solidFill>
              </a:rPr>
              <a:t>中，没有变量，只有指针，要说变量，也是指针变量</a:t>
            </a:r>
            <a:r>
              <a:rPr lang="en-US" altLang="zh-CN" dirty="0"/>
              <a:t>,</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endParaRPr lang="en-US" altLang="zh-CN" sz="1400" dirty="0"/>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endParaRPr lang="zh-CN" altLang="zh-CN" sz="1400" dirty="0"/>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31" y="3669870"/>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925973-AE60-44A2-9829-861BFBC63CC7}"/>
              </a:ext>
            </a:extLst>
          </p:cNvPr>
          <p:cNvSpPr>
            <a:spLocks noGrp="1"/>
          </p:cNvSpPr>
          <p:nvPr>
            <p:ph idx="1"/>
          </p:nvPr>
        </p:nvSpPr>
        <p:spPr>
          <a:xfrm>
            <a:off x="1117309" y="332656"/>
            <a:ext cx="10157354" cy="5839544"/>
          </a:xfrm>
        </p:spPr>
        <p:txBody>
          <a:bodyPr/>
          <a:lstStyle/>
          <a:p>
            <a:pPr marL="0" indent="0">
              <a:buNone/>
            </a:pPr>
            <a:r>
              <a:rPr lang="zh-CN" altLang="zh-CN" sz="1400" dirty="0"/>
              <a:t>PyObject 定义的内容会出现在每个对象所占内存的开始部分</a:t>
            </a:r>
            <a:r>
              <a:rPr lang="zh-CN" altLang="en-US" sz="1400" dirty="0"/>
              <a:t>，在</a:t>
            </a:r>
            <a:r>
              <a:rPr lang="en-US" altLang="zh-CN" sz="1400" dirty="0"/>
              <a:t>Python </a:t>
            </a:r>
            <a:r>
              <a:rPr lang="zh-CN" altLang="en-US" sz="1400" dirty="0"/>
              <a:t>中，除了 </a:t>
            </a:r>
            <a:r>
              <a:rPr lang="en-US" altLang="zh-CN" sz="1400" dirty="0"/>
              <a:t>bool float </a:t>
            </a:r>
            <a:r>
              <a:rPr lang="zh-CN" altLang="en-US" sz="1400" dirty="0"/>
              <a:t>这样的定长对象（一旦确定下来需要的内存，便不再有改动），还有另外一种对象：长度可变的对象。这种对象在</a:t>
            </a:r>
            <a:r>
              <a:rPr lang="en-US" altLang="zh-CN" sz="1400" dirty="0"/>
              <a:t>Python</a:t>
            </a:r>
            <a:r>
              <a:rPr lang="zh-CN" altLang="en-US" sz="1400" dirty="0"/>
              <a:t>的实现中通过</a:t>
            </a:r>
            <a:r>
              <a:rPr lang="en-US" altLang="zh-CN" sz="1400" dirty="0" err="1"/>
              <a:t>PyVarObject</a:t>
            </a:r>
            <a:r>
              <a:rPr lang="zh-CN" altLang="en-US" sz="1400" dirty="0"/>
              <a:t>结构体来表示：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zh-CN" altLang="en-US" sz="1400" dirty="0"/>
              <a:t>事实上，就是在 </a:t>
            </a:r>
            <a:r>
              <a:rPr lang="en-US" altLang="zh-CN" sz="1400" dirty="0" err="1"/>
              <a:t>PyObject</a:t>
            </a:r>
            <a:r>
              <a:rPr lang="en-US" altLang="zh-CN" sz="1400" dirty="0"/>
              <a:t> </a:t>
            </a:r>
            <a:r>
              <a:rPr lang="zh-CN" altLang="en-US" sz="1400" dirty="0"/>
              <a:t>的基础上，多了一个 </a:t>
            </a:r>
            <a:r>
              <a:rPr lang="en-US" altLang="zh-CN" sz="1400" dirty="0" err="1"/>
              <a:t>ob_size</a:t>
            </a:r>
            <a:r>
              <a:rPr lang="en-US" altLang="zh-CN" sz="1400" dirty="0"/>
              <a:t> </a:t>
            </a:r>
            <a:r>
              <a:rPr lang="zh-CN" altLang="en-US" sz="1400" dirty="0"/>
              <a:t>变量，用以标识对象的长度（是长度，不是内存占用）。也就是说，其实 </a:t>
            </a:r>
            <a:r>
              <a:rPr lang="en-US" altLang="zh-CN" sz="1400" dirty="0" err="1"/>
              <a:t>PyVarObject</a:t>
            </a:r>
            <a:r>
              <a:rPr lang="en-US" altLang="zh-CN" sz="1400" dirty="0"/>
              <a:t> </a:t>
            </a:r>
            <a:r>
              <a:rPr lang="zh-CN" altLang="en-US" sz="1400" dirty="0"/>
              <a:t>就是 </a:t>
            </a:r>
            <a:r>
              <a:rPr lang="en-US" altLang="zh-CN" sz="1400" dirty="0" err="1"/>
              <a:t>PyObject</a:t>
            </a:r>
            <a:r>
              <a:rPr lang="en-US" altLang="zh-CN" sz="1400" dirty="0"/>
              <a:t> </a:t>
            </a:r>
            <a:r>
              <a:rPr lang="zh-CN" altLang="en-US" sz="1400" dirty="0"/>
              <a:t>的一个拓展，于是，在 </a:t>
            </a:r>
            <a:r>
              <a:rPr lang="en-US" altLang="zh-CN" sz="1400" dirty="0"/>
              <a:t>Python </a:t>
            </a:r>
            <a:r>
              <a:rPr lang="zh-CN" altLang="en-US" sz="1400" dirty="0"/>
              <a:t>中，所有的对象都可以通过 </a:t>
            </a:r>
            <a:r>
              <a:rPr lang="en-US" altLang="zh-CN" sz="1400" dirty="0" err="1"/>
              <a:t>PyObject</a:t>
            </a:r>
            <a:r>
              <a:rPr lang="en-US" altLang="zh-CN" sz="1400" dirty="0"/>
              <a:t> * </a:t>
            </a:r>
            <a:r>
              <a:rPr lang="zh-CN" altLang="en-US" sz="1400" dirty="0"/>
              <a:t>指针来引用，这一点非常重要，它使得很多操作变得统一。</a:t>
            </a:r>
            <a:endParaRPr lang="en-US" altLang="zh-CN" sz="1400" dirty="0"/>
          </a:p>
          <a:p>
            <a:pPr marL="0" indent="0">
              <a:buNone/>
            </a:pPr>
            <a:endParaRPr lang="zh-CN" altLang="zh-CN" sz="1400" dirty="0"/>
          </a:p>
        </p:txBody>
      </p:sp>
      <p:sp>
        <p:nvSpPr>
          <p:cNvPr id="6" name="文本框 5">
            <a:extLst>
              <a:ext uri="{FF2B5EF4-FFF2-40B4-BE49-F238E27FC236}">
                <a16:creationId xmlns:a16="http://schemas.microsoft.com/office/drawing/2014/main" id="{A83253D4-AACB-4009-80B1-C104107DA0C6}"/>
              </a:ext>
            </a:extLst>
          </p:cNvPr>
          <p:cNvSpPr txBox="1"/>
          <p:nvPr/>
        </p:nvSpPr>
        <p:spPr>
          <a:xfrm>
            <a:off x="1182880" y="1164500"/>
            <a:ext cx="5688632" cy="1754326"/>
          </a:xfrm>
          <a:prstGeom prst="rect">
            <a:avLst/>
          </a:prstGeom>
          <a:solidFill>
            <a:schemeClr val="accent4">
              <a:lumMod val="40000"/>
              <a:lumOff val="60000"/>
            </a:schemeClr>
          </a:solidFill>
        </p:spPr>
        <p:txBody>
          <a:bodyPr wrap="square" rtlCol="0">
            <a:spAutoFit/>
          </a:bodyPr>
          <a:lstStyle/>
          <a:p>
            <a:r>
              <a:rPr lang="en-US" altLang="zh-CN" sz="1200" dirty="0"/>
              <a:t>#define </a:t>
            </a:r>
            <a:r>
              <a:rPr lang="en-US" altLang="zh-CN" sz="1200" dirty="0" err="1"/>
              <a:t>PyObject_VAR_HEAD</a:t>
            </a:r>
            <a:r>
              <a:rPr lang="en-US" altLang="zh-CN" sz="1200" dirty="0"/>
              <a:t>               \</a:t>
            </a:r>
          </a:p>
          <a:p>
            <a:r>
              <a:rPr lang="en-US" altLang="zh-CN" sz="1200" dirty="0"/>
              <a:t>    </a:t>
            </a:r>
            <a:r>
              <a:rPr lang="en-US" altLang="zh-CN" sz="1200" dirty="0" err="1"/>
              <a:t>PyObject_HEAD</a:t>
            </a:r>
            <a:r>
              <a:rPr lang="en-US" altLang="zh-CN" sz="1200" dirty="0"/>
              <a:t>                       \</a:t>
            </a:r>
          </a:p>
          <a:p>
            <a:r>
              <a:rPr lang="en-US" altLang="zh-CN" sz="1200" dirty="0"/>
              <a:t>    </a:t>
            </a:r>
            <a:r>
              <a:rPr lang="en-US" altLang="zh-CN" sz="1200" dirty="0" err="1"/>
              <a:t>Py_ssize_t</a:t>
            </a:r>
            <a:r>
              <a:rPr lang="en-US" altLang="zh-CN" sz="1200" dirty="0"/>
              <a:t> </a:t>
            </a:r>
            <a:r>
              <a:rPr lang="en-US" altLang="zh-CN" sz="1200" dirty="0" err="1"/>
              <a:t>ob_size</a:t>
            </a:r>
            <a:r>
              <a:rPr lang="en-US" altLang="zh-CN" sz="1200" dirty="0"/>
              <a:t>; </a:t>
            </a:r>
            <a:r>
              <a:rPr lang="en-US" altLang="zh-CN" sz="1200" i="1" dirty="0"/>
              <a:t>/* Number of items in variable part */</a:t>
            </a:r>
            <a:endParaRPr lang="en-US" altLang="zh-CN" sz="1200" dirty="0"/>
          </a:p>
          <a:p>
            <a:r>
              <a:rPr lang="en-US" altLang="zh-CN" sz="1200" dirty="0"/>
              <a:t> </a:t>
            </a:r>
          </a:p>
          <a:p>
            <a:r>
              <a:rPr lang="en-US" altLang="zh-CN" sz="1200" b="1" dirty="0"/>
              <a:t>typedef</a:t>
            </a:r>
            <a:r>
              <a:rPr lang="en-US" altLang="zh-CN" sz="1200" dirty="0"/>
              <a:t> </a:t>
            </a:r>
            <a:r>
              <a:rPr lang="en-US" altLang="zh-CN" sz="1200" b="1" dirty="0"/>
              <a:t>struct</a:t>
            </a:r>
            <a:r>
              <a:rPr lang="en-US" altLang="zh-CN" sz="1200" dirty="0"/>
              <a:t> {</a:t>
            </a:r>
          </a:p>
          <a:p>
            <a:r>
              <a:rPr lang="en-US" altLang="zh-CN" sz="1200" dirty="0"/>
              <a:t>    </a:t>
            </a:r>
            <a:r>
              <a:rPr lang="en-US" altLang="zh-CN" sz="1200" dirty="0" err="1"/>
              <a:t>PyObject_VAR_HEAD</a:t>
            </a:r>
            <a:endParaRPr lang="en-US" altLang="zh-CN" sz="1200" dirty="0"/>
          </a:p>
          <a:p>
            <a:r>
              <a:rPr lang="en-US" altLang="zh-CN" sz="1200" dirty="0"/>
              <a:t>} </a:t>
            </a:r>
            <a:r>
              <a:rPr lang="en-US" altLang="zh-CN" sz="1200" dirty="0" err="1"/>
              <a:t>PyVarObject</a:t>
            </a:r>
            <a:r>
              <a:rPr lang="en-US" altLang="zh-CN" sz="1200" dirty="0"/>
              <a:t>;</a:t>
            </a:r>
          </a:p>
          <a:p>
            <a:endParaRPr lang="zh-CN" altLang="en-US" dirty="0"/>
          </a:p>
        </p:txBody>
      </p:sp>
      <p:pic>
        <p:nvPicPr>
          <p:cNvPr id="9" name="图片 8">
            <a:extLst>
              <a:ext uri="{FF2B5EF4-FFF2-40B4-BE49-F238E27FC236}">
                <a16:creationId xmlns:a16="http://schemas.microsoft.com/office/drawing/2014/main" id="{7B0C6FE9-BC4F-4FB6-A872-F584FAFCB59E}"/>
              </a:ext>
            </a:extLst>
          </p:cNvPr>
          <p:cNvPicPr>
            <a:picLocks noChangeAspect="1"/>
          </p:cNvPicPr>
          <p:nvPr/>
        </p:nvPicPr>
        <p:blipFill>
          <a:blip r:embed="rId2"/>
          <a:stretch>
            <a:fillRect/>
          </a:stretch>
        </p:blipFill>
        <p:spPr>
          <a:xfrm>
            <a:off x="1182880" y="3786167"/>
            <a:ext cx="5819775" cy="2047875"/>
          </a:xfrm>
          <a:prstGeom prst="rect">
            <a:avLst/>
          </a:prstGeom>
        </p:spPr>
      </p:pic>
    </p:spTree>
    <p:extLst>
      <p:ext uri="{BB962C8B-B14F-4D97-AF65-F5344CB8AC3E}">
        <p14:creationId xmlns:p14="http://schemas.microsoft.com/office/powerpoint/2010/main" val="6090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9664E-C138-403B-8D74-CF46758E596B}"/>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t>共享引用</a:t>
            </a:r>
            <a:endParaRPr lang="en-US" altLang="zh-CN" sz="1600" b="1" dirty="0"/>
          </a:p>
          <a:p>
            <a:pPr marL="0" indent="0">
              <a:buNone/>
            </a:pPr>
            <a:r>
              <a:rPr lang="zh-CN" altLang="en-US" sz="1400" dirty="0"/>
              <a:t>在</a:t>
            </a:r>
            <a:r>
              <a:rPr lang="en-US" altLang="zh-CN" sz="1400" dirty="0"/>
              <a:t>Python</a:t>
            </a:r>
            <a:r>
              <a:rPr lang="zh-CN" altLang="en-US" sz="1400" dirty="0"/>
              <a:t>中先创建一个对象，然后再将变量指向所创建的对象。</a:t>
            </a:r>
          </a:p>
          <a:p>
            <a:pPr marL="0" indent="0">
              <a:buNone/>
            </a:pPr>
            <a:r>
              <a:rPr lang="zh-CN" altLang="en-US" sz="1400" dirty="0"/>
              <a:t>对于每个对象，都有一个</a:t>
            </a:r>
            <a:r>
              <a:rPr lang="zh-CN" altLang="en-US" sz="1400" b="1" dirty="0">
                <a:solidFill>
                  <a:schemeClr val="accent4">
                    <a:lumMod val="75000"/>
                  </a:schemeClr>
                </a:solidFill>
              </a:rPr>
              <a:t>头部信息</a:t>
            </a:r>
            <a:r>
              <a:rPr lang="zh-CN" altLang="en-US" sz="1400" dirty="0"/>
              <a:t>，在信息中就标记了这个对象的类型信息。每当一个变量名被赋予了一个新的对象，之前那个对象占用的空间就回被回收（如果此时这个对象没有被别的变量名或者对象所引用的话）。另外，在</a:t>
            </a:r>
            <a:r>
              <a:rPr lang="en-US" altLang="zh-CN" sz="1400" dirty="0"/>
              <a:t>python</a:t>
            </a:r>
            <a:r>
              <a:rPr lang="zh-CN" altLang="en-US" sz="1400" dirty="0"/>
              <a:t>中，每个对象都保有一个</a:t>
            </a:r>
            <a:r>
              <a:rPr lang="zh-CN" altLang="en-US" sz="1400" b="1" dirty="0">
                <a:solidFill>
                  <a:srgbClr val="993300"/>
                </a:solidFill>
              </a:rPr>
              <a:t>计数器</a:t>
            </a:r>
            <a:r>
              <a:rPr lang="zh-CN" altLang="en-US" sz="1400" dirty="0"/>
              <a:t>，</a:t>
            </a:r>
            <a:r>
              <a:rPr lang="zh-CN" altLang="en-US" sz="1400" b="1" dirty="0">
                <a:solidFill>
                  <a:srgbClr val="993300"/>
                </a:solidFill>
              </a:rPr>
              <a:t>计数器</a:t>
            </a:r>
            <a:r>
              <a:rPr lang="zh-CN" altLang="en-US" sz="1400" dirty="0"/>
              <a:t>中记录了这个对象被引用的次数，当这个计数器被置为</a:t>
            </a:r>
            <a:r>
              <a:rPr lang="en-US" altLang="zh-CN" sz="1400" b="1" dirty="0">
                <a:solidFill>
                  <a:srgbClr val="C00000"/>
                </a:solidFill>
              </a:rPr>
              <a:t>0</a:t>
            </a:r>
            <a:r>
              <a:rPr lang="zh-CN" altLang="en-US" sz="1400" dirty="0"/>
              <a:t>时，对象所占用的内存空间就会被释放，即当做</a:t>
            </a:r>
            <a:r>
              <a:rPr lang="zh-CN" altLang="en-US" sz="1400" b="1" dirty="0">
                <a:solidFill>
                  <a:srgbClr val="993300"/>
                </a:solidFill>
              </a:rPr>
              <a:t>垃圾回收</a:t>
            </a:r>
            <a:r>
              <a:rPr lang="zh-CN" altLang="en-US" sz="1400" dirty="0"/>
              <a:t>。</a:t>
            </a:r>
          </a:p>
          <a:p>
            <a:pPr marL="0" indent="0">
              <a:buNone/>
            </a:pPr>
            <a:r>
              <a:rPr lang="zh-CN" altLang="en-US" sz="1400" dirty="0"/>
              <a:t>在</a:t>
            </a:r>
            <a:r>
              <a:rPr lang="en-US" altLang="zh-CN" sz="1400" dirty="0"/>
              <a:t>python</a:t>
            </a:r>
            <a:r>
              <a:rPr lang="zh-CN" altLang="en-US" sz="1400" dirty="0"/>
              <a:t>中，变量总是一个指向对象的指针，而不是可以改变的内存区域标签。给一个变量赋予一个新的值，不是替换了原始的对象，而是让这个变量去引用一个新的对象，实际效果就是对变量重新赋值，这仅仅会影响到那个被重新赋值的变量。</a:t>
            </a:r>
            <a:endParaRPr lang="en-US" altLang="zh-CN" sz="1400" dirty="0"/>
          </a:p>
          <a:p>
            <a:pPr marL="0" indent="0" latinLnBrk="1">
              <a:buNone/>
            </a:pPr>
            <a:endParaRPr lang="en-US" altLang="zh-CN" sz="1400" b="1" dirty="0"/>
          </a:p>
          <a:p>
            <a:pPr marL="0" indent="0" latinLnBrk="1">
              <a:buNone/>
            </a:pPr>
            <a:r>
              <a:rPr lang="zh-CN" altLang="en-US" sz="1400" b="1" dirty="0"/>
              <a:t>另外</a:t>
            </a:r>
            <a:r>
              <a:rPr lang="zh-CN" altLang="en-US" sz="1400" dirty="0"/>
              <a:t>，在这里说一下 </a:t>
            </a:r>
            <a:r>
              <a:rPr lang="zh-CN" altLang="en-US" sz="1400" b="1" dirty="0">
                <a:solidFill>
                  <a:srgbClr val="993300"/>
                </a:solidFill>
              </a:rPr>
              <a:t>“ </a:t>
            </a:r>
            <a:r>
              <a:rPr lang="en-US" altLang="zh-CN" sz="1400" b="1" dirty="0">
                <a:solidFill>
                  <a:srgbClr val="993300"/>
                </a:solidFill>
              </a:rPr>
              <a:t>== ”</a:t>
            </a:r>
            <a:r>
              <a:rPr lang="zh-CN" altLang="en-US" sz="1400" dirty="0"/>
              <a:t>和</a:t>
            </a:r>
            <a:r>
              <a:rPr lang="zh-CN" altLang="en-US" sz="1400" b="1" dirty="0">
                <a:solidFill>
                  <a:srgbClr val="993300"/>
                </a:solidFill>
              </a:rPr>
              <a:t>“ </a:t>
            </a:r>
            <a:r>
              <a:rPr lang="en-US" altLang="zh-CN" sz="1400" b="1" dirty="0">
                <a:solidFill>
                  <a:srgbClr val="993300"/>
                </a:solidFill>
              </a:rPr>
              <a:t>is ”</a:t>
            </a:r>
            <a:r>
              <a:rPr lang="zh-CN" altLang="en-US" sz="1400" dirty="0"/>
              <a:t>这个操作符</a:t>
            </a:r>
          </a:p>
          <a:p>
            <a:pPr marL="0" indent="0" latinLnBrk="1">
              <a:buNone/>
            </a:pPr>
            <a:r>
              <a:rPr lang="en-US" altLang="zh-CN" sz="1400" b="1" dirty="0">
                <a:solidFill>
                  <a:srgbClr val="993300"/>
                </a:solidFill>
              </a:rPr>
              <a:t>==</a:t>
            </a:r>
            <a:r>
              <a:rPr lang="zh-CN" altLang="en-US" sz="1400" dirty="0"/>
              <a:t>，和</a:t>
            </a:r>
            <a:r>
              <a:rPr lang="en-US" altLang="zh-CN" sz="1400" dirty="0"/>
              <a:t>C</a:t>
            </a:r>
            <a:r>
              <a:rPr lang="zh-CN" altLang="en-US" sz="1400" dirty="0"/>
              <a:t>语言中的作用是一样的，测试两个被引用的对象的值是否一致；</a:t>
            </a:r>
          </a:p>
          <a:p>
            <a:pPr marL="0" indent="0">
              <a:buNone/>
            </a:pPr>
            <a:r>
              <a:rPr lang="en-US" altLang="zh-CN" sz="1400" b="1" dirty="0">
                <a:solidFill>
                  <a:srgbClr val="993300"/>
                </a:solidFill>
              </a:rPr>
              <a:t>is</a:t>
            </a:r>
            <a:r>
              <a:rPr lang="zh-CN" altLang="en-US" sz="1400" dirty="0"/>
              <a:t>，检查两个对象的同一性，判断两个对象名是否指向同一地址空间，如果是则返回</a:t>
            </a:r>
            <a:r>
              <a:rPr lang="en-US" altLang="zh-CN" sz="1400" dirty="0"/>
              <a:t>True;</a:t>
            </a:r>
          </a:p>
        </p:txBody>
      </p:sp>
    </p:spTree>
    <p:extLst>
      <p:ext uri="{BB962C8B-B14F-4D97-AF65-F5344CB8AC3E}">
        <p14:creationId xmlns:p14="http://schemas.microsoft.com/office/powerpoint/2010/main" val="22718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dirty="0"/>
              <a:t>不可变数据。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2FF9AA-5106-4406-B1D0-F714161A053B}"/>
              </a:ext>
            </a:extLst>
          </p:cNvPr>
          <p:cNvSpPr>
            <a:spLocks noGrp="1"/>
          </p:cNvSpPr>
          <p:nvPr>
            <p:ph idx="1"/>
          </p:nvPr>
        </p:nvSpPr>
        <p:spPr>
          <a:xfrm>
            <a:off x="1117309" y="620688"/>
            <a:ext cx="10157354" cy="5551512"/>
          </a:xfrm>
        </p:spPr>
        <p:txBody>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python3</a:t>
            </a:r>
            <a:r>
              <a:rPr lang="zh-CN" altLang="en-US" sz="1400" dirty="0"/>
              <a:t>中，默认的字符串采用了</a:t>
            </a:r>
            <a:r>
              <a:rPr lang="en-US" altLang="zh-CN" sz="1400" dirty="0" err="1"/>
              <a:t>unicode</a:t>
            </a:r>
            <a:r>
              <a:rPr lang="zh-CN" altLang="en-US" sz="1400" dirty="0"/>
              <a:t>编码方式</a:t>
            </a:r>
            <a:r>
              <a:rPr lang="en-US" altLang="zh-CN" sz="1400" dirty="0"/>
              <a:t>,</a:t>
            </a:r>
            <a:r>
              <a:rPr lang="zh-CN" altLang="en-US" sz="1400" dirty="0"/>
              <a:t>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a:t>
            </a:r>
            <a:r>
              <a:rPr lang="en-US" altLang="zh-CN" sz="1400" dirty="0"/>
              <a:t>0</a:t>
            </a:r>
            <a:r>
              <a:rPr lang="zh-CN" altLang="en-US" sz="1400" dirty="0"/>
              <a:t>为开始值，</a:t>
            </a:r>
            <a:r>
              <a:rPr lang="en-US" altLang="zh-CN" sz="1400" dirty="0"/>
              <a:t>-1</a:t>
            </a:r>
            <a:r>
              <a:rPr lang="zh-CN" altLang="en-US" sz="1400" dirty="0"/>
              <a:t>为从末尾的开始位置。</a:t>
            </a:r>
            <a:endParaRPr lang="en-US" altLang="zh-CN" sz="1400" dirty="0"/>
          </a:p>
          <a:p>
            <a:pPr marL="0" indent="0">
              <a:buNone/>
            </a:pPr>
            <a:endParaRPr lang="en-US" altLang="zh-CN" sz="1400" dirty="0"/>
          </a:p>
          <a:p>
            <a:pPr marL="0" indent="0">
              <a:buNone/>
            </a:pPr>
            <a:endParaRPr lang="en-US" altLang="zh-CN" sz="1400" b="1"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defTabSz="914400" eaLnBrk="0" fontAlgn="base" hangingPunct="0">
              <a:lnSpc>
                <a:spcPct val="100000"/>
              </a:lnSpc>
              <a:spcBef>
                <a:spcPct val="0"/>
              </a:spcBef>
              <a:spcAft>
                <a:spcPct val="0"/>
              </a:spcAft>
              <a:buSzTx/>
              <a:buNone/>
            </a:pPr>
            <a:r>
              <a:rPr lang="zh-CN" altLang="zh-CN" sz="1400" dirty="0"/>
              <a:t>pytho中，使用 </a:t>
            </a:r>
            <a:r>
              <a:rPr lang="zh-CN" altLang="zh-CN" sz="1400" b="1" dirty="0">
                <a:solidFill>
                  <a:srgbClr val="993300"/>
                </a:solidFill>
              </a:rPr>
              <a:t>“+</a:t>
            </a:r>
            <a:r>
              <a:rPr lang="zh-CN" altLang="zh-CN" sz="1400" dirty="0"/>
              <a:t>” 符号进行字符串拼接， 这种方法效率极低， 因为在python中PyUnicodeObject对象是一个不可变对象。 这就意味着当进行字符串拼接时，实际上是创建一个新的对象。如果要链接n个PyUnicodeObject对象，就要进行n-1次内存申请和内存搬运的工作。</a:t>
            </a:r>
          </a:p>
          <a:p>
            <a:pPr marL="0" lvl="0" indent="0" defTabSz="914400" eaLnBrk="0" fontAlgn="base" hangingPunct="0">
              <a:lnSpc>
                <a:spcPct val="100000"/>
              </a:lnSpc>
              <a:spcBef>
                <a:spcPct val="0"/>
              </a:spcBef>
              <a:spcAft>
                <a:spcPct val="0"/>
              </a:spcAft>
              <a:buSzTx/>
              <a:buNone/>
            </a:pPr>
            <a:r>
              <a:rPr lang="zh-CN" altLang="zh-CN" sz="1400" b="1" dirty="0">
                <a:solidFill>
                  <a:srgbClr val="0070C0"/>
                </a:solidFill>
              </a:rPr>
              <a:t>因此，当需要多个字符串拼接时，官方推荐的做法是通过join来操作。这种做法只需要分配一次内存，执行效率大大提高。</a:t>
            </a: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r>
              <a:rPr lang="zh-CN" altLang="en-US" sz="1400" dirty="0"/>
              <a:t>执行</a:t>
            </a:r>
            <a:r>
              <a:rPr lang="en-US" altLang="zh-CN" sz="1400" dirty="0"/>
              <a:t>join</a:t>
            </a:r>
            <a:r>
              <a:rPr lang="zh-CN" altLang="en-US" sz="1400" dirty="0"/>
              <a:t>操作时，首先会统计</a:t>
            </a:r>
            <a:r>
              <a:rPr lang="en-US" altLang="zh-CN" sz="1400" dirty="0"/>
              <a:t>list</a:t>
            </a:r>
            <a:r>
              <a:rPr lang="zh-CN" altLang="en-US" sz="1400" dirty="0"/>
              <a:t>中多少个</a:t>
            </a:r>
            <a:r>
              <a:rPr lang="en-US" altLang="zh-CN" sz="1400" dirty="0" err="1"/>
              <a:t>PyUnicodeObject</a:t>
            </a:r>
            <a:r>
              <a:rPr lang="zh-CN" altLang="en-US" sz="1400" dirty="0"/>
              <a:t>对象，并统计每个对象所维护的字符串有多长， 进行求和执行一次申请空间。再逐一进行字符串拷贝。</a:t>
            </a:r>
            <a:endParaRPr lang="zh-CN" altLang="zh-CN" sz="1400" dirty="0"/>
          </a:p>
          <a:p>
            <a:pPr marL="0" indent="0">
              <a:buNone/>
            </a:pPr>
            <a:endParaRPr lang="en-US" altLang="zh-CN" sz="1400" dirty="0"/>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zh-CN" altLang="en-US" dirty="0"/>
          </a:p>
        </p:txBody>
      </p:sp>
      <p:pic>
        <p:nvPicPr>
          <p:cNvPr id="5" name="Picture 2" descr="http://www.runoob.com/wp-content/uploads/2013/11/o99aU.png">
            <a:extLst>
              <a:ext uri="{FF2B5EF4-FFF2-40B4-BE49-F238E27FC236}">
                <a16:creationId xmlns:a16="http://schemas.microsoft.com/office/drawing/2014/main" id="{E8AC0290-7DA8-4084-B2F7-8359D6E19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866" y="1772816"/>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7DA6CC5-EE43-448C-B291-09C9C07F0B9A}"/>
              </a:ext>
            </a:extLst>
          </p:cNvPr>
          <p:cNvSpPr txBox="1"/>
          <p:nvPr/>
        </p:nvSpPr>
        <p:spPr>
          <a:xfrm>
            <a:off x="1278512" y="2525291"/>
            <a:ext cx="5913207" cy="1538883"/>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10275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0E67E9-81A1-443F-BE6D-B7F8262CBB9C}"/>
              </a:ext>
            </a:extLst>
          </p:cNvPr>
          <p:cNvSpPr>
            <a:spLocks noGrp="1"/>
          </p:cNvSpPr>
          <p:nvPr>
            <p:ph idx="1"/>
          </p:nvPr>
        </p:nvSpPr>
        <p:spPr>
          <a:xfrm>
            <a:off x="1117309" y="404664"/>
            <a:ext cx="10157354" cy="5904656"/>
          </a:xfrm>
        </p:spPr>
        <p:txBody>
          <a:bodyPr>
            <a:normAutofit/>
          </a:bodyPr>
          <a:lstStyle/>
          <a:p>
            <a:pPr marL="0" indent="0">
              <a:buNone/>
            </a:pPr>
            <a:r>
              <a:rPr lang="en-US" altLang="zh-CN" sz="1600" b="1" dirty="0"/>
              <a:t>3.List (</a:t>
            </a:r>
            <a:r>
              <a:rPr lang="zh-CN" altLang="en-US" sz="1600" b="1" dirty="0"/>
              <a:t>列表</a:t>
            </a:r>
            <a:r>
              <a:rPr lang="en-US" altLang="zh-CN" sz="1600" b="1" dirty="0"/>
              <a:t>)</a:t>
            </a:r>
          </a:p>
          <a:p>
            <a:pPr marL="0" indent="0" latinLnBrk="1">
              <a:buNone/>
            </a:pPr>
            <a:r>
              <a:rPr lang="en-US" altLang="zh-CN" sz="1400" dirty="0"/>
              <a:t>List</a:t>
            </a:r>
            <a:r>
              <a:rPr lang="zh-CN" altLang="en-US" sz="1400" dirty="0"/>
              <a:t>（列表） 是 </a:t>
            </a:r>
            <a:r>
              <a:rPr lang="en-US" altLang="zh-CN" sz="1400" dirty="0"/>
              <a:t>Python </a:t>
            </a:r>
            <a:r>
              <a:rPr lang="zh-CN" altLang="en-US" sz="1400" dirty="0"/>
              <a:t>中使用最频繁的数据类型。列表可以完成大多数集合类的数据结构实现。列表中元素的类型可以不相同，它支持数字，字符串甚至可以包含列表（所谓嵌套）。</a:t>
            </a:r>
          </a:p>
          <a:p>
            <a:pPr marL="0" indent="0" latinLnBrk="1">
              <a:buNone/>
            </a:pPr>
            <a:r>
              <a:rPr lang="zh-CN" altLang="en-US" sz="1400" dirty="0"/>
              <a:t>列表是写在方括号 </a:t>
            </a:r>
            <a:r>
              <a:rPr lang="en-US" altLang="zh-CN" sz="1400" b="1" dirty="0"/>
              <a:t>[]</a:t>
            </a:r>
            <a:r>
              <a:rPr lang="zh-CN" altLang="en-US" sz="1400" dirty="0"/>
              <a:t> 之间、用逗号分隔开的元素列表。和字符串一样，列表同样可以被索引和截取，列表被截取后返回一个包含所需元素的新列表。</a:t>
            </a:r>
            <a:endParaRPr lang="en-US" altLang="zh-CN" sz="1400" dirty="0"/>
          </a:p>
          <a:p>
            <a:pPr marL="0" indent="0" latinLnBrk="1">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p>
          <a:p>
            <a:pPr marL="0" indent="0">
              <a:buNone/>
            </a:pPr>
            <a:r>
              <a:rPr lang="zh-CN" altLang="en-US" sz="1600" b="1" dirty="0"/>
              <a:t>变量</a:t>
            </a:r>
            <a:r>
              <a:rPr lang="en-US" altLang="zh-CN" sz="1600" b="1" dirty="0"/>
              <a:t>[</a:t>
            </a:r>
            <a:r>
              <a:rPr lang="zh-CN" altLang="en-US" sz="1600" b="1" dirty="0">
                <a:solidFill>
                  <a:srgbClr val="4C6C4C"/>
                </a:solidFill>
              </a:rPr>
              <a:t>头下标</a:t>
            </a:r>
            <a:r>
              <a:rPr lang="en-US" altLang="zh-CN" sz="1600" b="1" dirty="0"/>
              <a:t>:</a:t>
            </a:r>
            <a:r>
              <a:rPr lang="zh-CN" altLang="en-US" sz="1600" b="1" dirty="0">
                <a:solidFill>
                  <a:srgbClr val="C00000"/>
                </a:solidFill>
              </a:rPr>
              <a:t>尾下标</a:t>
            </a:r>
            <a:r>
              <a:rPr lang="en-US" altLang="zh-CN" sz="1600" b="1" dirty="0"/>
              <a:t>]</a:t>
            </a:r>
            <a:endParaRPr lang="zh-CN" altLang="en-US" sz="1600" b="1" dirty="0"/>
          </a:p>
        </p:txBody>
      </p:sp>
      <p:pic>
        <p:nvPicPr>
          <p:cNvPr id="5" name="图片 4" descr="图片包含 文字, 地图&#10;&#10;已生成极高可信度的说明">
            <a:extLst>
              <a:ext uri="{FF2B5EF4-FFF2-40B4-BE49-F238E27FC236}">
                <a16:creationId xmlns:a16="http://schemas.microsoft.com/office/drawing/2014/main" id="{CD209F6F-DD99-42B3-87F0-02CBF4F5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3140968"/>
            <a:ext cx="5856186" cy="3086716"/>
          </a:xfrm>
          <a:prstGeom prst="rect">
            <a:avLst/>
          </a:prstGeom>
        </p:spPr>
      </p:pic>
    </p:spTree>
    <p:extLst>
      <p:ext uri="{BB962C8B-B14F-4D97-AF65-F5344CB8AC3E}">
        <p14:creationId xmlns:p14="http://schemas.microsoft.com/office/powerpoint/2010/main" val="40515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96B5F8-6278-4B8D-B75B-14A287C30067}"/>
              </a:ext>
            </a:extLst>
          </p:cNvPr>
          <p:cNvSpPr>
            <a:spLocks noGrp="1"/>
          </p:cNvSpPr>
          <p:nvPr>
            <p:ph idx="1"/>
          </p:nvPr>
        </p:nvSpPr>
        <p:spPr>
          <a:xfrm>
            <a:off x="1117309" y="476672"/>
            <a:ext cx="10157354" cy="5695528"/>
          </a:xfrm>
        </p:spPr>
        <p:txBody>
          <a:bodyPr/>
          <a:lstStyle/>
          <a:p>
            <a:pPr marL="0" indent="0">
              <a:buNone/>
            </a:pPr>
            <a:r>
              <a:rPr lang="zh-CN" altLang="en-US" sz="1400" b="1" dirty="0">
                <a:solidFill>
                  <a:srgbClr val="00B0F0"/>
                </a:solidFill>
              </a:rPr>
              <a:t>实例</a:t>
            </a:r>
            <a:r>
              <a:rPr lang="en-US" altLang="zh-CN" sz="1400" b="1" dirty="0">
                <a:solidFill>
                  <a:srgbClr val="00B0F0"/>
                </a:solidFill>
              </a:rPr>
              <a:t>:</a:t>
            </a:r>
          </a:p>
          <a:p>
            <a:pPr marL="0" indent="0">
              <a:buNone/>
            </a:pPr>
            <a:endParaRPr lang="en-US" altLang="zh-CN" sz="1600" b="1" dirty="0">
              <a:solidFill>
                <a:srgbClr val="CC00CC"/>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400" b="1" dirty="0">
              <a:solidFill>
                <a:srgbClr val="993300"/>
              </a:solidFill>
            </a:endParaRPr>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a:p>
            <a:pPr marL="0" indent="0" latinLnBrk="1">
              <a:buNone/>
            </a:pPr>
            <a:endParaRPr lang="zh-CN" altLang="en-US" sz="1400" dirty="0"/>
          </a:p>
        </p:txBody>
      </p:sp>
      <p:sp>
        <p:nvSpPr>
          <p:cNvPr id="2" name="文本框 1">
            <a:extLst>
              <a:ext uri="{FF2B5EF4-FFF2-40B4-BE49-F238E27FC236}">
                <a16:creationId xmlns:a16="http://schemas.microsoft.com/office/drawing/2014/main" id="{DEA32B23-A3EA-43D4-9193-23CB81B6295E}"/>
              </a:ext>
            </a:extLst>
          </p:cNvPr>
          <p:cNvSpPr txBox="1"/>
          <p:nvPr/>
        </p:nvSpPr>
        <p:spPr>
          <a:xfrm>
            <a:off x="1173494" y="1054051"/>
            <a:ext cx="5976664" cy="1384995"/>
          </a:xfrm>
          <a:prstGeom prst="rect">
            <a:avLst/>
          </a:prstGeom>
          <a:solidFill>
            <a:schemeClr val="accent4">
              <a:lumMod val="40000"/>
              <a:lumOff val="60000"/>
            </a:schemeClr>
          </a:solidFill>
        </p:spPr>
        <p:txBody>
          <a:bodyPr wrap="square" rtlCol="0">
            <a:spAutoFit/>
          </a:bodyPr>
          <a:lstStyle/>
          <a:p>
            <a:r>
              <a:rPr lang="en-US" altLang="zh-CN" sz="1400" dirty="0"/>
              <a:t>&gt;&gt;&gt;a = [1, 2, 3, 4, 5, 6] </a:t>
            </a:r>
          </a:p>
          <a:p>
            <a:r>
              <a:rPr lang="en-US" altLang="zh-CN" sz="1400" dirty="0"/>
              <a:t>&gt;&gt;&gt; a[0] = 9 </a:t>
            </a:r>
          </a:p>
          <a:p>
            <a:r>
              <a:rPr lang="en-US" altLang="zh-CN" sz="1400" dirty="0"/>
              <a:t>&gt;&gt;&gt; a[2:5] = [13, 14, 15]</a:t>
            </a:r>
          </a:p>
          <a:p>
            <a:r>
              <a:rPr lang="en-US" altLang="zh-CN" sz="1400" dirty="0"/>
              <a:t>&gt;&gt;&gt; a [9, 2, 13, 14, 15, 6] </a:t>
            </a:r>
          </a:p>
          <a:p>
            <a:r>
              <a:rPr lang="en-US" altLang="zh-CN" sz="1400" dirty="0"/>
              <a:t>&gt;&gt;&gt; a[2:5] = [] # </a:t>
            </a:r>
            <a:r>
              <a:rPr lang="zh-CN" altLang="en-US" sz="1400" dirty="0"/>
              <a:t>将对应的元素值设置为 </a:t>
            </a:r>
            <a:r>
              <a:rPr lang="en-US" altLang="zh-CN" sz="1400" dirty="0"/>
              <a:t>[] </a:t>
            </a:r>
          </a:p>
          <a:p>
            <a:r>
              <a:rPr lang="en-US" altLang="zh-CN" sz="1400" dirty="0"/>
              <a:t>&gt;&gt;&gt; a [9, 2, 6]</a:t>
            </a:r>
            <a:endParaRPr lang="zh-CN" altLang="en-US" sz="1400" dirty="0"/>
          </a:p>
        </p:txBody>
      </p:sp>
      <p:sp>
        <p:nvSpPr>
          <p:cNvPr id="4" name="文本框 3">
            <a:extLst>
              <a:ext uri="{FF2B5EF4-FFF2-40B4-BE49-F238E27FC236}">
                <a16:creationId xmlns:a16="http://schemas.microsoft.com/office/drawing/2014/main" id="{3E13B8F0-BC40-4FAC-956A-987A63505591}"/>
              </a:ext>
            </a:extLst>
          </p:cNvPr>
          <p:cNvSpPr txBox="1"/>
          <p:nvPr/>
        </p:nvSpPr>
        <p:spPr>
          <a:xfrm>
            <a:off x="563569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155C64E-3CFF-4CA9-876D-6843D9D978D1}"/>
              </a:ext>
            </a:extLst>
          </p:cNvPr>
          <p:cNvSpPr txBox="1"/>
          <p:nvPr/>
        </p:nvSpPr>
        <p:spPr>
          <a:xfrm>
            <a:off x="1200370" y="3429000"/>
            <a:ext cx="5785982" cy="1446550"/>
          </a:xfrm>
          <a:prstGeom prst="rect">
            <a:avLst/>
          </a:prstGeom>
          <a:solidFill>
            <a:schemeClr val="accent4">
              <a:lumMod val="40000"/>
              <a:lumOff val="60000"/>
            </a:schemeClr>
          </a:solidFill>
        </p:spPr>
        <p:txBody>
          <a:bodyPr wrap="square" rtlCol="0">
            <a:spAutoFit/>
          </a:bodyPr>
          <a:lstStyle/>
          <a:p>
            <a:pPr latinLnBrk="1"/>
            <a:r>
              <a:rPr lang="en-US" altLang="zh-CN" sz="1600" b="1" dirty="0"/>
              <a:t>1</a:t>
            </a:r>
            <a:r>
              <a:rPr lang="zh-CN" altLang="en-US" sz="1600" b="1" dirty="0"/>
              <a:t>、</a:t>
            </a:r>
            <a:r>
              <a:rPr lang="en-US" altLang="zh-CN" sz="1600" b="1" dirty="0"/>
              <a:t>List</a:t>
            </a:r>
            <a:r>
              <a:rPr lang="zh-CN" altLang="en-US" sz="1600" b="1" dirty="0"/>
              <a:t>写在方括号之间，元素用逗号隔开。</a:t>
            </a:r>
          </a:p>
          <a:p>
            <a:pPr latinLnBrk="1"/>
            <a:r>
              <a:rPr lang="en-US" altLang="zh-CN" sz="1600" b="1" dirty="0"/>
              <a:t>2</a:t>
            </a:r>
            <a:r>
              <a:rPr lang="zh-CN" altLang="en-US" sz="1600" b="1" dirty="0"/>
              <a:t>、和字符串一样，</a:t>
            </a:r>
            <a:r>
              <a:rPr lang="en-US" altLang="zh-CN" sz="1600" b="1" dirty="0"/>
              <a:t>list</a:t>
            </a:r>
            <a:r>
              <a:rPr lang="zh-CN" altLang="en-US" sz="1600" b="1" dirty="0"/>
              <a:t>可以被索引和切片。</a:t>
            </a:r>
          </a:p>
          <a:p>
            <a:pPr latinLnBrk="1"/>
            <a:r>
              <a:rPr lang="en-US" altLang="zh-CN" sz="1600" b="1" dirty="0"/>
              <a:t>3</a:t>
            </a:r>
            <a:r>
              <a:rPr lang="zh-CN" altLang="en-US" sz="1600" b="1" dirty="0"/>
              <a:t>、</a:t>
            </a:r>
            <a:r>
              <a:rPr lang="en-US" altLang="zh-CN" sz="1600" b="1" dirty="0"/>
              <a:t>List</a:t>
            </a:r>
            <a:r>
              <a:rPr lang="zh-CN" altLang="en-US" sz="1600" b="1" dirty="0"/>
              <a:t>可以使用</a:t>
            </a:r>
            <a:r>
              <a:rPr lang="en-US" altLang="zh-CN" sz="1600" b="1" dirty="0"/>
              <a:t>+</a:t>
            </a:r>
            <a:r>
              <a:rPr lang="zh-CN" altLang="en-US" sz="1600" b="1" dirty="0"/>
              <a:t>操作符进行拼接。</a:t>
            </a:r>
          </a:p>
          <a:p>
            <a:pPr latinLnBrk="1"/>
            <a:r>
              <a:rPr lang="en-US" altLang="zh-CN" sz="1600" b="1" dirty="0"/>
              <a:t>4</a:t>
            </a:r>
            <a:r>
              <a:rPr lang="zh-CN" altLang="en-US" sz="1600" b="1" dirty="0"/>
              <a:t>、</a:t>
            </a:r>
            <a:r>
              <a:rPr lang="en-US" altLang="zh-CN" sz="1600" b="1" dirty="0"/>
              <a:t>List</a:t>
            </a:r>
            <a:r>
              <a:rPr lang="zh-CN" altLang="en-US" sz="1600" b="1" dirty="0"/>
              <a:t>中的元素是可以改变的。</a:t>
            </a:r>
          </a:p>
          <a:p>
            <a:endParaRPr lang="zh-CN" altLang="en-US" dirty="0"/>
          </a:p>
        </p:txBody>
      </p:sp>
    </p:spTree>
    <p:extLst>
      <p:ext uri="{BB962C8B-B14F-4D97-AF65-F5344CB8AC3E}">
        <p14:creationId xmlns:p14="http://schemas.microsoft.com/office/powerpoint/2010/main" val="33311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4515A8-3739-4DD1-A66B-321694F40234}"/>
              </a:ext>
            </a:extLst>
          </p:cNvPr>
          <p:cNvSpPr>
            <a:spLocks noGrp="1"/>
          </p:cNvSpPr>
          <p:nvPr>
            <p:ph idx="1"/>
          </p:nvPr>
        </p:nvSpPr>
        <p:spPr>
          <a:xfrm>
            <a:off x="1117309" y="476672"/>
            <a:ext cx="10157354" cy="5695528"/>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p:txBody>
      </p:sp>
      <p:graphicFrame>
        <p:nvGraphicFramePr>
          <p:cNvPr id="5" name="表格 4">
            <a:extLst>
              <a:ext uri="{FF2B5EF4-FFF2-40B4-BE49-F238E27FC236}">
                <a16:creationId xmlns:a16="http://schemas.microsoft.com/office/drawing/2014/main" id="{E4F8F5E9-BAEE-4E42-B527-ECB592F4A2A3}"/>
              </a:ext>
            </a:extLst>
          </p:cNvPr>
          <p:cNvGraphicFramePr>
            <a:graphicFrameLocks noGrp="1"/>
          </p:cNvGraphicFramePr>
          <p:nvPr>
            <p:extLst>
              <p:ext uri="{D42A27DB-BD31-4B8C-83A1-F6EECF244321}">
                <p14:modId xmlns:p14="http://schemas.microsoft.com/office/powerpoint/2010/main" val="3272923078"/>
              </p:ext>
            </p:extLst>
          </p:nvPr>
        </p:nvGraphicFramePr>
        <p:xfrm>
          <a:off x="1269876" y="1089234"/>
          <a:ext cx="8928992" cy="4512299"/>
        </p:xfrm>
        <a:graphic>
          <a:graphicData uri="http://schemas.openxmlformats.org/drawingml/2006/table">
            <a:tbl>
              <a:tblPr/>
              <a:tblGrid>
                <a:gridCol w="1250140">
                  <a:extLst>
                    <a:ext uri="{9D8B030D-6E8A-4147-A177-3AD203B41FA5}">
                      <a16:colId xmlns:a16="http://schemas.microsoft.com/office/drawing/2014/main" val="3010996961"/>
                    </a:ext>
                  </a:extLst>
                </a:gridCol>
                <a:gridCol w="7678852">
                  <a:extLst>
                    <a:ext uri="{9D8B030D-6E8A-4147-A177-3AD203B41FA5}">
                      <a16:colId xmlns:a16="http://schemas.microsoft.com/office/drawing/2014/main" val="4159793078"/>
                    </a:ext>
                  </a:extLst>
                </a:gridCol>
              </a:tblGrid>
              <a:tr h="319535">
                <a:tc>
                  <a:txBody>
                    <a:bodyPr/>
                    <a:lstStyle/>
                    <a:p>
                      <a:pPr algn="l" fontAlgn="t"/>
                      <a:r>
                        <a:rPr lang="zh-CN" altLang="en-US" sz="1400" b="1">
                          <a:solidFill>
                            <a:srgbClr val="00B0F0"/>
                          </a:solidFill>
                          <a:effectLst/>
                        </a:rPr>
                        <a:t>序号</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方法</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65906067"/>
                  </a:ext>
                </a:extLst>
              </a:tr>
              <a:tr h="350408">
                <a:tc>
                  <a:txBody>
                    <a:bodyPr/>
                    <a:lstStyle/>
                    <a:p>
                      <a:pPr fontAlgn="t"/>
                      <a:r>
                        <a:rPr lang="en-US" altLang="zh-CN" sz="1400">
                          <a:effectLst/>
                        </a:rPr>
                        <a:t>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list.append</a:t>
                      </a:r>
                      <a:r>
                        <a:rPr lang="en-US" sz="1400" u="sng" dirty="0">
                          <a:solidFill>
                            <a:srgbClr val="64854C"/>
                          </a:solidFill>
                          <a:effectLst/>
                          <a:hlinkClick r:id="rId2"/>
                        </a:rPr>
                        <a:t>(obj)</a:t>
                      </a:r>
                      <a:r>
                        <a:rPr lang="en-US" sz="1400" u="sng" dirty="0">
                          <a:solidFill>
                            <a:srgbClr val="64854C"/>
                          </a:solidFill>
                          <a:effectLst/>
                        </a:rPr>
                        <a:t> </a:t>
                      </a:r>
                      <a:r>
                        <a:rPr lang="zh-CN" altLang="en-US" sz="1400" dirty="0">
                          <a:effectLst/>
                        </a:rPr>
                        <a:t>在列表末尾添加新的对象</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756378267"/>
                  </a:ext>
                </a:extLst>
              </a:tr>
              <a:tr h="350408">
                <a:tc>
                  <a:txBody>
                    <a:bodyPr/>
                    <a:lstStyle/>
                    <a:p>
                      <a:pPr fontAlgn="t"/>
                      <a:r>
                        <a:rPr lang="en-US" altLang="zh-CN" sz="1400">
                          <a:effectLst/>
                        </a:rPr>
                        <a:t>2</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list.count</a:t>
                      </a:r>
                      <a:r>
                        <a:rPr lang="en-US" sz="1400" u="sng" dirty="0">
                          <a:solidFill>
                            <a:srgbClr val="64854C"/>
                          </a:solidFill>
                          <a:effectLst/>
                          <a:hlinkClick r:id="rId3"/>
                        </a:rPr>
                        <a:t>(obj)</a:t>
                      </a:r>
                      <a:r>
                        <a:rPr lang="en-US" sz="1400" u="sng" dirty="0">
                          <a:solidFill>
                            <a:srgbClr val="64854C"/>
                          </a:solidFill>
                          <a:effectLst/>
                        </a:rPr>
                        <a:t> </a:t>
                      </a:r>
                      <a:r>
                        <a:rPr lang="zh-CN" altLang="en-US" sz="1400" dirty="0">
                          <a:effectLst/>
                        </a:rPr>
                        <a:t>统计某个元素在列表中出现的次数</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20413941"/>
                  </a:ext>
                </a:extLst>
              </a:tr>
              <a:tr h="311303">
                <a:tc>
                  <a:txBody>
                    <a:bodyPr/>
                    <a:lstStyle/>
                    <a:p>
                      <a:pPr fontAlgn="t"/>
                      <a:r>
                        <a:rPr lang="en-US" altLang="zh-CN" sz="1400">
                          <a:effectLst/>
                        </a:rPr>
                        <a:t>3</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4"/>
                        </a:rPr>
                        <a:t>list.extend</a:t>
                      </a:r>
                      <a:r>
                        <a:rPr lang="en-US" sz="1400" u="sng" dirty="0">
                          <a:solidFill>
                            <a:srgbClr val="64854C"/>
                          </a:solidFill>
                          <a:effectLst/>
                          <a:hlinkClick r:id="rId4"/>
                        </a:rPr>
                        <a:t>(seq)</a:t>
                      </a:r>
                      <a:r>
                        <a:rPr lang="en-US" sz="1400" u="sng" dirty="0">
                          <a:solidFill>
                            <a:srgbClr val="64854C"/>
                          </a:solidFill>
                          <a:effectLst/>
                        </a:rPr>
                        <a:t> </a:t>
                      </a:r>
                    </a:p>
                    <a:p>
                      <a:pPr fontAlgn="t"/>
                      <a:r>
                        <a:rPr lang="zh-CN" altLang="en-US" sz="1400" dirty="0">
                          <a:effectLst/>
                        </a:rPr>
                        <a:t>在列表末尾一次性追加另一个序列中的多个值（用新列表扩展原来的列表）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21927639"/>
                  </a:ext>
                </a:extLst>
              </a:tr>
              <a:tr h="350408">
                <a:tc>
                  <a:txBody>
                    <a:bodyPr/>
                    <a:lstStyle/>
                    <a:p>
                      <a:pPr fontAlgn="t"/>
                      <a:r>
                        <a:rPr lang="en-US" altLang="zh-CN" sz="1400">
                          <a:effectLst/>
                        </a:rPr>
                        <a:t>4</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5"/>
                        </a:rPr>
                        <a:t>list.index</a:t>
                      </a:r>
                      <a:r>
                        <a:rPr lang="en-US" altLang="zh-CN" sz="1400" u="sng" dirty="0">
                          <a:solidFill>
                            <a:srgbClr val="64854C"/>
                          </a:solidFill>
                          <a:effectLst/>
                          <a:hlinkClick r:id="rId5"/>
                        </a:rPr>
                        <a:t>(obj)</a:t>
                      </a:r>
                      <a:r>
                        <a:rPr lang="zh-CN" altLang="en-US" sz="1400" u="sng" dirty="0">
                          <a:solidFill>
                            <a:srgbClr val="64854C"/>
                          </a:solidFill>
                          <a:effectLst/>
                        </a:rPr>
                        <a:t> </a:t>
                      </a:r>
                      <a:r>
                        <a:rPr lang="zh-CN" altLang="en-US" sz="1400" dirty="0">
                          <a:effectLst/>
                        </a:rPr>
                        <a:t>从列表中找出某个值第一个匹配项的索引位置</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922302826"/>
                  </a:ext>
                </a:extLst>
              </a:tr>
              <a:tr h="350408">
                <a:tc>
                  <a:txBody>
                    <a:bodyPr/>
                    <a:lstStyle/>
                    <a:p>
                      <a:pPr fontAlgn="t"/>
                      <a:r>
                        <a:rPr lang="en-US" altLang="zh-CN" sz="1400">
                          <a:effectLst/>
                        </a:rPr>
                        <a:t>5</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6"/>
                        </a:rPr>
                        <a:t>list.insert</a:t>
                      </a:r>
                      <a:r>
                        <a:rPr lang="en-US" sz="1400" u="sng" dirty="0">
                          <a:solidFill>
                            <a:srgbClr val="64854C"/>
                          </a:solidFill>
                          <a:effectLst/>
                          <a:hlinkClick r:id="rId6"/>
                        </a:rPr>
                        <a:t>(index, obj)</a:t>
                      </a:r>
                      <a:r>
                        <a:rPr lang="en-US" sz="1400" u="sng" dirty="0">
                          <a:solidFill>
                            <a:srgbClr val="64854C"/>
                          </a:solidFill>
                          <a:effectLst/>
                        </a:rPr>
                        <a:t> </a:t>
                      </a:r>
                      <a:r>
                        <a:rPr lang="zh-CN" altLang="en-US" sz="1400" dirty="0">
                          <a:effectLst/>
                        </a:rPr>
                        <a:t>将对象插入列表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896728886"/>
                  </a:ext>
                </a:extLst>
              </a:tr>
              <a:tr h="307296">
                <a:tc>
                  <a:txBody>
                    <a:bodyPr/>
                    <a:lstStyle/>
                    <a:p>
                      <a:pPr fontAlgn="t"/>
                      <a:r>
                        <a:rPr lang="en-US" altLang="zh-CN" sz="1400">
                          <a:effectLst/>
                        </a:rPr>
                        <a:t>6</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list.pop</a:t>
                      </a:r>
                      <a:r>
                        <a:rPr lang="en-US" sz="1400" u="sng" dirty="0">
                          <a:solidFill>
                            <a:srgbClr val="64854C"/>
                          </a:solidFill>
                          <a:effectLst/>
                          <a:hlinkClick r:id="rId7"/>
                        </a:rPr>
                        <a:t>([index=-1]])</a:t>
                      </a:r>
                      <a:r>
                        <a:rPr lang="en-US" sz="1400" u="sng" dirty="0">
                          <a:solidFill>
                            <a:srgbClr val="64854C"/>
                          </a:solidFill>
                          <a:effectLst/>
                        </a:rPr>
                        <a:t> </a:t>
                      </a:r>
                    </a:p>
                    <a:p>
                      <a:pPr fontAlgn="t"/>
                      <a:r>
                        <a:rPr lang="zh-CN" altLang="en-US" sz="1400" dirty="0">
                          <a:effectLst/>
                        </a:rPr>
                        <a:t>移除列表中的一个元素（默认最后一个元素），并且返回该元素的值</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35022701"/>
                  </a:ext>
                </a:extLst>
              </a:tr>
              <a:tr h="350408">
                <a:tc>
                  <a:txBody>
                    <a:bodyPr/>
                    <a:lstStyle/>
                    <a:p>
                      <a:pPr fontAlgn="t"/>
                      <a:r>
                        <a:rPr lang="en-US" altLang="zh-CN" sz="1400">
                          <a:effectLst/>
                        </a:rPr>
                        <a:t>7</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list.remove</a:t>
                      </a:r>
                      <a:r>
                        <a:rPr lang="en-US" sz="1400" u="sng" dirty="0">
                          <a:solidFill>
                            <a:srgbClr val="64854C"/>
                          </a:solidFill>
                          <a:effectLst/>
                          <a:hlinkClick r:id="rId8"/>
                        </a:rPr>
                        <a:t>(obj)</a:t>
                      </a:r>
                      <a:r>
                        <a:rPr lang="en-US" sz="1400" u="sng" dirty="0">
                          <a:solidFill>
                            <a:srgbClr val="64854C"/>
                          </a:solidFill>
                          <a:effectLst/>
                        </a:rPr>
                        <a:t> </a:t>
                      </a:r>
                    </a:p>
                    <a:p>
                      <a:pPr fontAlgn="t"/>
                      <a:r>
                        <a:rPr lang="zh-CN" altLang="en-US" sz="1400" dirty="0">
                          <a:effectLst/>
                        </a:rPr>
                        <a:t>移除列表中某个值的第一个匹配项</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45517731"/>
                  </a:ext>
                </a:extLst>
              </a:tr>
              <a:tr h="297664">
                <a:tc>
                  <a:txBody>
                    <a:bodyPr/>
                    <a:lstStyle/>
                    <a:p>
                      <a:pPr fontAlgn="t"/>
                      <a:r>
                        <a:rPr lang="en-US" altLang="zh-CN" sz="1400">
                          <a:effectLst/>
                        </a:rPr>
                        <a:t>8</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list.reverse</a:t>
                      </a:r>
                      <a:r>
                        <a:rPr lang="en-US" sz="1400" u="sng" dirty="0">
                          <a:solidFill>
                            <a:srgbClr val="64854C"/>
                          </a:solidFill>
                          <a:effectLst/>
                          <a:hlinkClick r:id="rId9"/>
                        </a:rPr>
                        <a:t>()</a:t>
                      </a:r>
                      <a:r>
                        <a:rPr lang="en-US" sz="1400" u="sng" dirty="0">
                          <a:solidFill>
                            <a:srgbClr val="64854C"/>
                          </a:solidFill>
                          <a:effectLst/>
                        </a:rPr>
                        <a:t> </a:t>
                      </a:r>
                      <a:r>
                        <a:rPr lang="zh-CN" altLang="en-US" sz="1400" dirty="0">
                          <a:effectLst/>
                        </a:rPr>
                        <a:t>反向列表中元素</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57266425"/>
                  </a:ext>
                </a:extLst>
              </a:tr>
              <a:tr h="350408">
                <a:tc>
                  <a:txBody>
                    <a:bodyPr/>
                    <a:lstStyle/>
                    <a:p>
                      <a:pPr fontAlgn="t"/>
                      <a:r>
                        <a:rPr lang="en-US" altLang="zh-CN" sz="1400">
                          <a:effectLst/>
                        </a:rPr>
                        <a:t>9</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list.sort</a:t>
                      </a:r>
                      <a:r>
                        <a:rPr lang="en-US" sz="1400" u="sng" dirty="0">
                          <a:solidFill>
                            <a:srgbClr val="64854C"/>
                          </a:solidFill>
                          <a:effectLst/>
                          <a:hlinkClick r:id="rId10"/>
                        </a:rPr>
                        <a:t>(</a:t>
                      </a:r>
                      <a:r>
                        <a:rPr lang="en-US" sz="1400" u="sng" dirty="0" err="1">
                          <a:solidFill>
                            <a:srgbClr val="64854C"/>
                          </a:solidFill>
                          <a:effectLst/>
                          <a:hlinkClick r:id="rId10"/>
                        </a:rPr>
                        <a:t>cmp</a:t>
                      </a:r>
                      <a:r>
                        <a:rPr lang="en-US" sz="1400" u="sng" dirty="0">
                          <a:solidFill>
                            <a:srgbClr val="64854C"/>
                          </a:solidFill>
                          <a:effectLst/>
                          <a:hlinkClick r:id="rId10"/>
                        </a:rPr>
                        <a:t>=None, key=None, reverse=False)</a:t>
                      </a:r>
                      <a:r>
                        <a:rPr lang="en-US" sz="1400" u="sng" dirty="0">
                          <a:solidFill>
                            <a:srgbClr val="64854C"/>
                          </a:solidFill>
                          <a:effectLst/>
                        </a:rPr>
                        <a:t> </a:t>
                      </a:r>
                      <a:r>
                        <a:rPr lang="zh-CN" altLang="en-US" sz="1400" dirty="0">
                          <a:effectLst/>
                        </a:rPr>
                        <a:t>对原列表进行排序</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766844291"/>
                  </a:ext>
                </a:extLst>
              </a:tr>
              <a:tr h="350408">
                <a:tc>
                  <a:txBody>
                    <a:bodyPr/>
                    <a:lstStyle/>
                    <a:p>
                      <a:pPr fontAlgn="t"/>
                      <a:r>
                        <a:rPr lang="en-US" altLang="zh-CN" sz="1400">
                          <a:effectLst/>
                        </a:rPr>
                        <a:t>10</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list.clear</a:t>
                      </a:r>
                      <a:r>
                        <a:rPr lang="en-US" sz="1400" u="sng" dirty="0">
                          <a:solidFill>
                            <a:srgbClr val="64854C"/>
                          </a:solidFill>
                          <a:effectLst/>
                          <a:hlinkClick r:id="rId11"/>
                        </a:rPr>
                        <a:t>()</a:t>
                      </a:r>
                      <a:r>
                        <a:rPr lang="en-US" sz="1400" u="sng" dirty="0">
                          <a:solidFill>
                            <a:srgbClr val="64854C"/>
                          </a:solidFill>
                          <a:effectLst/>
                        </a:rPr>
                        <a:t> </a:t>
                      </a:r>
                      <a:r>
                        <a:rPr lang="zh-CN" altLang="en-US" sz="1400" dirty="0">
                          <a:effectLst/>
                        </a:rPr>
                        <a:t>清空列表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20419194"/>
                  </a:ext>
                </a:extLst>
              </a:tr>
              <a:tr h="350408">
                <a:tc>
                  <a:txBody>
                    <a:bodyPr/>
                    <a:lstStyle/>
                    <a:p>
                      <a:pPr fontAlgn="t"/>
                      <a:r>
                        <a:rPr lang="en-US" altLang="zh-CN" sz="1400">
                          <a:effectLst/>
                        </a:rPr>
                        <a:t>11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2"/>
                        </a:rPr>
                        <a:t>list.copy</a:t>
                      </a:r>
                      <a:r>
                        <a:rPr lang="en-US" sz="1400" u="sng" dirty="0">
                          <a:solidFill>
                            <a:srgbClr val="64854C"/>
                          </a:solidFill>
                          <a:effectLst/>
                          <a:hlinkClick r:id="rId12"/>
                        </a:rPr>
                        <a:t>()</a:t>
                      </a:r>
                      <a:r>
                        <a:rPr lang="en-US" sz="1400" u="sng" dirty="0">
                          <a:solidFill>
                            <a:srgbClr val="64854C"/>
                          </a:solidFill>
                          <a:effectLst/>
                        </a:rPr>
                        <a:t> </a:t>
                      </a:r>
                      <a:r>
                        <a:rPr lang="zh-CN" altLang="en-US" sz="1400" dirty="0">
                          <a:effectLst/>
                        </a:rPr>
                        <a:t>复制列表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6810286"/>
                  </a:ext>
                </a:extLst>
              </a:tr>
            </a:tbl>
          </a:graphicData>
        </a:graphic>
      </p:graphicFrame>
    </p:spTree>
    <p:extLst>
      <p:ext uri="{BB962C8B-B14F-4D97-AF65-F5344CB8AC3E}">
        <p14:creationId xmlns:p14="http://schemas.microsoft.com/office/powerpoint/2010/main" val="41432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D2075-315A-48F0-B1AF-368915FC7427}"/>
              </a:ext>
            </a:extLst>
          </p:cNvPr>
          <p:cNvSpPr>
            <a:spLocks noGrp="1"/>
          </p:cNvSpPr>
          <p:nvPr>
            <p:ph idx="1"/>
          </p:nvPr>
        </p:nvSpPr>
        <p:spPr>
          <a:xfrm>
            <a:off x="1117309" y="476672"/>
            <a:ext cx="10157354" cy="5695528"/>
          </a:xfrm>
        </p:spPr>
        <p:txBody>
          <a:bodyPr/>
          <a:lstStyle/>
          <a:p>
            <a:pPr marL="0" indent="0">
              <a:buNone/>
            </a:pPr>
            <a:r>
              <a:rPr lang="en-US" altLang="zh-CN" sz="1600" b="1" dirty="0"/>
              <a:t>4. Tuple (</a:t>
            </a:r>
            <a:r>
              <a:rPr lang="zh-CN" altLang="en-US" sz="1600" b="1" dirty="0"/>
              <a:t>元组</a:t>
            </a:r>
            <a:r>
              <a:rPr lang="en-US" altLang="zh-CN" sz="1600" b="1" dirty="0"/>
              <a:t>) </a:t>
            </a:r>
          </a:p>
          <a:p>
            <a:pPr marL="0" indent="0" latinLnBrk="1">
              <a:buNone/>
            </a:pPr>
            <a:r>
              <a:rPr lang="en-US" altLang="zh-CN" sz="1400" dirty="0"/>
              <a:t>Python </a:t>
            </a:r>
            <a:r>
              <a:rPr lang="zh-CN" altLang="en-US" sz="1400" dirty="0"/>
              <a:t>的元组与列表类似，不同之处在于元组的元素不能修改。元组使用小括号，列表使用方括号。元组创建很简单，只需要在括号中添加元素，并使用逗号隔开即可。</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600" b="1" dirty="0"/>
          </a:p>
        </p:txBody>
      </p:sp>
      <p:sp>
        <p:nvSpPr>
          <p:cNvPr id="4" name="文本框 3">
            <a:extLst>
              <a:ext uri="{FF2B5EF4-FFF2-40B4-BE49-F238E27FC236}">
                <a16:creationId xmlns:a16="http://schemas.microsoft.com/office/drawing/2014/main" id="{7E79F023-90A4-4586-9EE4-2C0FF6A6AE96}"/>
              </a:ext>
            </a:extLst>
          </p:cNvPr>
          <p:cNvSpPr txBox="1"/>
          <p:nvPr/>
        </p:nvSpPr>
        <p:spPr>
          <a:xfrm>
            <a:off x="1197868" y="2204864"/>
            <a:ext cx="7128792" cy="3108543"/>
          </a:xfrm>
          <a:prstGeom prst="rect">
            <a:avLst/>
          </a:prstGeom>
          <a:solidFill>
            <a:schemeClr val="accent4">
              <a:lumMod val="40000"/>
              <a:lumOff val="60000"/>
            </a:schemeClr>
          </a:solidFill>
        </p:spPr>
        <p:txBody>
          <a:bodyPr wrap="square" rtlCol="0">
            <a:spAutoFit/>
          </a:bodyPr>
          <a:lstStyle/>
          <a:p>
            <a:pPr latinLnBrk="1"/>
            <a:r>
              <a:rPr lang="en-US" altLang="zh-CN" sz="1400" dirty="0"/>
              <a:t>&gt;&gt;&gt; tup3 =( "a", "b", "c", "d“)</a:t>
            </a:r>
          </a:p>
          <a:p>
            <a:pPr latinLnBrk="1"/>
            <a:r>
              <a:rPr lang="en-US" altLang="zh-CN" sz="1400" dirty="0"/>
              <a:t>&gt;&gt;&gt; tup3</a:t>
            </a:r>
          </a:p>
          <a:p>
            <a:pPr latinLnBrk="1"/>
            <a:r>
              <a:rPr lang="en-US" altLang="zh-CN" sz="1400" dirty="0"/>
              <a:t>('a', 'b', 'c', 'd')</a:t>
            </a:r>
          </a:p>
          <a:p>
            <a:pPr latinLnBrk="1"/>
            <a:r>
              <a:rPr lang="en-US" altLang="zh-CN" sz="1400" dirty="0"/>
              <a:t>&gt;&gt;&gt; tup3[1]</a:t>
            </a:r>
          </a:p>
          <a:p>
            <a:pPr latinLnBrk="1"/>
            <a:r>
              <a:rPr lang="en-US" altLang="zh-CN" sz="1400" dirty="0"/>
              <a:t>'b'</a:t>
            </a:r>
          </a:p>
          <a:p>
            <a:pPr latinLnBrk="1"/>
            <a:r>
              <a:rPr lang="en-US" altLang="zh-CN" sz="1400" dirty="0"/>
              <a:t>&gt;&gt;&gt; tup3[2:4]</a:t>
            </a:r>
          </a:p>
          <a:p>
            <a:r>
              <a:rPr lang="en-US" altLang="zh-CN" sz="1400" dirty="0"/>
              <a:t>&gt;&gt;&gt; tup3 = ("a", "b", "c", "d“)</a:t>
            </a:r>
          </a:p>
          <a:p>
            <a:r>
              <a:rPr lang="en-US" altLang="zh-CN" sz="1400" dirty="0"/>
              <a:t>&gt;&gt;&gt; del tup3</a:t>
            </a:r>
          </a:p>
          <a:p>
            <a:r>
              <a:rPr lang="en-US" altLang="zh-CN" sz="1400" dirty="0"/>
              <a:t>&gt;&gt;&gt; tup3Traceback (most recent call last):  </a:t>
            </a:r>
          </a:p>
          <a:p>
            <a:r>
              <a:rPr lang="en-US" altLang="zh-CN" sz="1400" dirty="0"/>
              <a:t>    File "&lt;stdin&gt;", line 1, in &lt;module&gt;</a:t>
            </a:r>
          </a:p>
          <a:p>
            <a:endParaRPr lang="en-US" altLang="zh-CN" sz="1400" dirty="0"/>
          </a:p>
          <a:p>
            <a:r>
              <a:rPr lang="en-US" altLang="zh-CN" sz="1400" dirty="0" err="1"/>
              <a:t>NameError</a:t>
            </a:r>
            <a:r>
              <a:rPr lang="en-US" altLang="zh-CN" sz="1400" dirty="0"/>
              <a:t>: name 'tup3' is not defined</a:t>
            </a:r>
          </a:p>
          <a:p>
            <a:r>
              <a:rPr lang="zh-CN" altLang="en-US" sz="1400" b="1" dirty="0"/>
              <a:t>元组</a:t>
            </a:r>
            <a:r>
              <a:rPr lang="zh-CN" altLang="en-US" sz="1400" dirty="0"/>
              <a:t>中的元素值是不允许删除的，但我们可以使用</a:t>
            </a:r>
            <a:r>
              <a:rPr lang="en-US" altLang="zh-CN" sz="1400" b="1" dirty="0">
                <a:solidFill>
                  <a:srgbClr val="00B0F0"/>
                </a:solidFill>
              </a:rPr>
              <a:t>del</a:t>
            </a:r>
            <a:r>
              <a:rPr lang="zh-CN" altLang="en-US" sz="1400" dirty="0"/>
              <a:t>语句来删除整个元组</a:t>
            </a:r>
            <a:br>
              <a:rPr lang="en-US" altLang="zh-CN" dirty="0"/>
            </a:br>
            <a:endParaRPr lang="zh-CN" altLang="en-US" sz="1400" dirty="0"/>
          </a:p>
        </p:txBody>
      </p:sp>
    </p:spTree>
    <p:extLst>
      <p:ext uri="{BB962C8B-B14F-4D97-AF65-F5344CB8AC3E}">
        <p14:creationId xmlns:p14="http://schemas.microsoft.com/office/powerpoint/2010/main" val="520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E9AC8C-22F5-4D41-B9E6-0B59547A5F6A}"/>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E0FC258C-E235-4112-B716-19535F746AFE}"/>
              </a:ext>
            </a:extLst>
          </p:cNvPr>
          <p:cNvGraphicFramePr>
            <a:graphicFrameLocks noGrp="1"/>
          </p:cNvGraphicFramePr>
          <p:nvPr>
            <p:extLst>
              <p:ext uri="{D42A27DB-BD31-4B8C-83A1-F6EECF244321}">
                <p14:modId xmlns:p14="http://schemas.microsoft.com/office/powerpoint/2010/main" val="4151240269"/>
              </p:ext>
            </p:extLst>
          </p:nvPr>
        </p:nvGraphicFramePr>
        <p:xfrm>
          <a:off x="1269876" y="1188509"/>
          <a:ext cx="9649073" cy="4470401"/>
        </p:xfrm>
        <a:graphic>
          <a:graphicData uri="http://schemas.openxmlformats.org/drawingml/2006/table">
            <a:tbl>
              <a:tblPr/>
              <a:tblGrid>
                <a:gridCol w="570389">
                  <a:extLst>
                    <a:ext uri="{9D8B030D-6E8A-4147-A177-3AD203B41FA5}">
                      <a16:colId xmlns:a16="http://schemas.microsoft.com/office/drawing/2014/main" val="3475486408"/>
                    </a:ext>
                  </a:extLst>
                </a:gridCol>
                <a:gridCol w="3220319">
                  <a:extLst>
                    <a:ext uri="{9D8B030D-6E8A-4147-A177-3AD203B41FA5}">
                      <a16:colId xmlns:a16="http://schemas.microsoft.com/office/drawing/2014/main" val="265022877"/>
                    </a:ext>
                  </a:extLst>
                </a:gridCol>
                <a:gridCol w="5858365">
                  <a:extLst>
                    <a:ext uri="{9D8B030D-6E8A-4147-A177-3AD203B41FA5}">
                      <a16:colId xmlns:a16="http://schemas.microsoft.com/office/drawing/2014/main" val="1710815464"/>
                    </a:ext>
                  </a:extLst>
                </a:gridCol>
              </a:tblGrid>
              <a:tr h="547234">
                <a:tc>
                  <a:txBody>
                    <a:bodyPr/>
                    <a:lstStyle/>
                    <a:p>
                      <a:pPr algn="l" fontAlgn="t"/>
                      <a:r>
                        <a:rPr lang="zh-CN" altLang="en-US" sz="1400" b="1">
                          <a:solidFill>
                            <a:srgbClr val="00B0F0"/>
                          </a:solidFill>
                          <a:effectLst/>
                        </a:rPr>
                        <a:t>序号</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a:solidFill>
                            <a:srgbClr val="00B0F0"/>
                          </a:solidFill>
                          <a:effectLst/>
                        </a:rPr>
                        <a:t>方法及描述</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实例</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58337329"/>
                  </a:ext>
                </a:extLst>
              </a:tr>
              <a:tr h="853897">
                <a:tc>
                  <a:txBody>
                    <a:bodyPr/>
                    <a:lstStyle/>
                    <a:p>
                      <a:pPr fontAlgn="t"/>
                      <a:r>
                        <a:rPr lang="en-US" altLang="zh-CN" sz="1400">
                          <a:effectLst/>
                        </a:rPr>
                        <a:t>1</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a:effectLst/>
                        </a:rPr>
                        <a:t>len(tuple)</a:t>
                      </a:r>
                      <a:br>
                        <a:rPr lang="en-US" altLang="zh-CN" sz="1400">
                          <a:effectLst/>
                        </a:rPr>
                      </a:br>
                      <a:r>
                        <a:rPr lang="zh-CN" altLang="en-US" sz="1400">
                          <a:effectLst/>
                        </a:rPr>
                        <a:t>计算元组元素个数。</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r>
                        <a:rPr lang="en-US" sz="1400" dirty="0" err="1">
                          <a:solidFill>
                            <a:srgbClr val="000000"/>
                          </a:solidFill>
                          <a:effectLst/>
                        </a:rPr>
                        <a:t>len</a:t>
                      </a:r>
                      <a:r>
                        <a:rPr lang="en-US" sz="1400" dirty="0">
                          <a:solidFill>
                            <a:srgbClr val="666600"/>
                          </a:solidFill>
                          <a:effectLst/>
                        </a:rPr>
                        <a:t>(</a:t>
                      </a:r>
                      <a:r>
                        <a:rPr lang="en-US" sz="1400" dirty="0">
                          <a:solidFill>
                            <a:srgbClr val="000000"/>
                          </a:solidFill>
                          <a:effectLst/>
                        </a:rPr>
                        <a:t>tuple1</a:t>
                      </a:r>
                      <a:r>
                        <a:rPr lang="en-US" sz="1400" dirty="0">
                          <a:solidFill>
                            <a:srgbClr val="666600"/>
                          </a:solidFill>
                          <a:effectLst/>
                        </a:rPr>
                        <a:t>)</a:t>
                      </a:r>
                      <a:r>
                        <a:rPr lang="en-US" sz="1400" dirty="0">
                          <a:solidFill>
                            <a:srgbClr val="000000"/>
                          </a:solidFill>
                          <a:effectLst/>
                        </a:rPr>
                        <a:t> </a:t>
                      </a:r>
                      <a:r>
                        <a:rPr lang="en-US" sz="1400" dirty="0">
                          <a:solidFill>
                            <a:srgbClr val="006666"/>
                          </a:solidFill>
                          <a:effectLst/>
                        </a:rPr>
                        <a:t>3</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56880426"/>
                  </a:ext>
                </a:extLst>
              </a:tr>
              <a:tr h="853897">
                <a:tc>
                  <a:txBody>
                    <a:bodyPr/>
                    <a:lstStyle/>
                    <a:p>
                      <a:pPr fontAlgn="t"/>
                      <a:r>
                        <a:rPr lang="en-US" altLang="zh-CN" sz="1400">
                          <a:effectLst/>
                        </a:rPr>
                        <a:t>2</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rPr>
                        <a:t>max(tuple)</a:t>
                      </a:r>
                      <a:br>
                        <a:rPr lang="en-US" sz="1400">
                          <a:effectLst/>
                        </a:rPr>
                      </a:br>
                      <a:r>
                        <a:rPr lang="zh-CN" altLang="en-US" sz="1400">
                          <a:effectLst/>
                        </a:rPr>
                        <a:t>返回元组中元素最大值。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tuple2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'5'</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'4'</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max</a:t>
                      </a:r>
                      <a:r>
                        <a:rPr lang="en-US" sz="1400" dirty="0">
                          <a:solidFill>
                            <a:srgbClr val="666600"/>
                          </a:solidFill>
                          <a:effectLst/>
                        </a:rPr>
                        <a:t>(</a:t>
                      </a:r>
                      <a:r>
                        <a:rPr lang="en-US" sz="1400" dirty="0">
                          <a:solidFill>
                            <a:srgbClr val="000000"/>
                          </a:solidFill>
                          <a:effectLst/>
                        </a:rPr>
                        <a:t>tuple2</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01153994"/>
                  </a:ext>
                </a:extLst>
              </a:tr>
              <a:tr h="853897">
                <a:tc>
                  <a:txBody>
                    <a:bodyPr/>
                    <a:lstStyle/>
                    <a:p>
                      <a:pPr fontAlgn="t"/>
                      <a:r>
                        <a:rPr lang="en-US" altLang="zh-CN" sz="1400">
                          <a:effectLst/>
                        </a:rPr>
                        <a:t>3</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rPr>
                        <a:t>min(tuple)</a:t>
                      </a:r>
                      <a:br>
                        <a:rPr lang="en-US" sz="1400">
                          <a:effectLst/>
                        </a:rPr>
                      </a:br>
                      <a:r>
                        <a:rPr lang="zh-CN" altLang="en-US" sz="1400">
                          <a:effectLst/>
                        </a:rPr>
                        <a:t>返回元组中元素最小值。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solidFill>
                            <a:srgbClr val="666600"/>
                          </a:solidFill>
                          <a:effectLst/>
                        </a:rPr>
                        <a:t>&gt;&gt;&gt;</a:t>
                      </a:r>
                      <a:r>
                        <a:rPr lang="en-US" sz="1400">
                          <a:solidFill>
                            <a:srgbClr val="000000"/>
                          </a:solidFill>
                          <a:effectLst/>
                        </a:rPr>
                        <a:t> tuple2 </a:t>
                      </a:r>
                      <a:r>
                        <a:rPr lang="en-US" sz="1400">
                          <a:solidFill>
                            <a:srgbClr val="666600"/>
                          </a:solidFill>
                          <a:effectLst/>
                        </a:rPr>
                        <a:t>=</a:t>
                      </a:r>
                      <a:r>
                        <a:rPr lang="en-US" sz="1400">
                          <a:solidFill>
                            <a:srgbClr val="000000"/>
                          </a:solidFill>
                          <a:effectLst/>
                        </a:rPr>
                        <a:t> </a:t>
                      </a:r>
                      <a:r>
                        <a:rPr lang="en-US" sz="1400">
                          <a:solidFill>
                            <a:srgbClr val="666600"/>
                          </a:solidFill>
                          <a:effectLst/>
                        </a:rPr>
                        <a:t>(</a:t>
                      </a:r>
                      <a:r>
                        <a:rPr lang="en-US" sz="1400">
                          <a:solidFill>
                            <a:srgbClr val="008800"/>
                          </a:solidFill>
                          <a:effectLst/>
                        </a:rPr>
                        <a:t>'5'</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666600"/>
                          </a:solidFill>
                          <a:effectLst/>
                        </a:rPr>
                        <a:t>,</a:t>
                      </a:r>
                      <a:r>
                        <a:rPr lang="en-US" sz="1400">
                          <a:solidFill>
                            <a:srgbClr val="000000"/>
                          </a:solidFill>
                          <a:effectLst/>
                        </a:rPr>
                        <a:t> </a:t>
                      </a:r>
                      <a:r>
                        <a:rPr lang="en-US" sz="1400">
                          <a:solidFill>
                            <a:srgbClr val="008800"/>
                          </a:solidFill>
                          <a:effectLst/>
                        </a:rPr>
                        <a:t>'8'</a:t>
                      </a:r>
                      <a:r>
                        <a:rPr lang="en-US" sz="1400">
                          <a:solidFill>
                            <a:srgbClr val="666600"/>
                          </a:solidFill>
                          <a:effectLst/>
                        </a:rPr>
                        <a:t>)</a:t>
                      </a:r>
                      <a:r>
                        <a:rPr lang="en-US" sz="1400">
                          <a:solidFill>
                            <a:srgbClr val="000000"/>
                          </a:solidFill>
                          <a:effectLst/>
                        </a:rPr>
                        <a:t> </a:t>
                      </a:r>
                      <a:r>
                        <a:rPr lang="en-US" sz="1400">
                          <a:solidFill>
                            <a:srgbClr val="666600"/>
                          </a:solidFill>
                          <a:effectLst/>
                        </a:rPr>
                        <a:t>&gt;&gt;&gt;</a:t>
                      </a:r>
                      <a:r>
                        <a:rPr lang="en-US" sz="1400">
                          <a:solidFill>
                            <a:srgbClr val="000000"/>
                          </a:solidFill>
                          <a:effectLst/>
                        </a:rPr>
                        <a:t> min</a:t>
                      </a:r>
                      <a:r>
                        <a:rPr lang="en-US" sz="1400">
                          <a:solidFill>
                            <a:srgbClr val="666600"/>
                          </a:solidFill>
                          <a:effectLst/>
                        </a:rPr>
                        <a:t>(</a:t>
                      </a:r>
                      <a:r>
                        <a:rPr lang="en-US" sz="1400">
                          <a:solidFill>
                            <a:srgbClr val="000000"/>
                          </a:solidFill>
                          <a:effectLst/>
                        </a:rPr>
                        <a:t>tuple2</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000000"/>
                          </a:solidFill>
                          <a:effectLst/>
                        </a:rPr>
                        <a:t> </a:t>
                      </a:r>
                      <a:r>
                        <a:rPr lang="en-US" sz="1400">
                          <a:solidFill>
                            <a:srgbClr val="666600"/>
                          </a:solidFill>
                          <a:effectLst/>
                        </a:rPr>
                        <a:t>&gt;&gt;&gt;</a:t>
                      </a:r>
                      <a:r>
                        <a:rPr lang="en-US" sz="1400">
                          <a:solidFill>
                            <a:srgbClr val="000000"/>
                          </a:solidFill>
                          <a:effectLst/>
                        </a:rPr>
                        <a:t> </a:t>
                      </a:r>
                      <a:endParaRPr lang="en-US" sz="140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0628616"/>
                  </a:ext>
                </a:extLst>
              </a:tr>
              <a:tr h="1361476">
                <a:tc>
                  <a:txBody>
                    <a:bodyPr/>
                    <a:lstStyle/>
                    <a:p>
                      <a:pPr fontAlgn="t"/>
                      <a:r>
                        <a:rPr lang="en-US" altLang="zh-CN" sz="1400">
                          <a:effectLst/>
                        </a:rPr>
                        <a:t>4</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a:effectLst/>
                        </a:rPr>
                        <a:t>tuple(seq)</a:t>
                      </a:r>
                      <a:br>
                        <a:rPr lang="en-US" altLang="zh-CN" sz="1400">
                          <a:effectLst/>
                        </a:rPr>
                      </a:br>
                      <a:r>
                        <a:rPr lang="zh-CN" altLang="en-US" sz="1400">
                          <a:effectLst/>
                        </a:rPr>
                        <a:t>将列表转换为元组。</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list1</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a:t>
                      </a:r>
                      <a:r>
                        <a:rPr lang="en-US" sz="1400" dirty="0">
                          <a:solidFill>
                            <a:srgbClr val="666600"/>
                          </a:solidFill>
                          <a:effectLst/>
                        </a:rPr>
                        <a:t>=</a:t>
                      </a:r>
                      <a:r>
                        <a:rPr lang="en-US" sz="1400" dirty="0">
                          <a:solidFill>
                            <a:srgbClr val="000000"/>
                          </a:solidFill>
                          <a:effectLst/>
                        </a:rPr>
                        <a:t>tuple</a:t>
                      </a:r>
                      <a:r>
                        <a:rPr lang="en-US" sz="1400" dirty="0">
                          <a:solidFill>
                            <a:srgbClr val="666600"/>
                          </a:solidFill>
                          <a:effectLst/>
                        </a:rPr>
                        <a:t>(</a:t>
                      </a:r>
                      <a:r>
                        <a:rPr lang="en-US" sz="1400" dirty="0">
                          <a:solidFill>
                            <a:srgbClr val="000000"/>
                          </a:solidFill>
                          <a:effectLst/>
                        </a:rPr>
                        <a:t>list1</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628527469"/>
                  </a:ext>
                </a:extLst>
              </a:tr>
            </a:tbl>
          </a:graphicData>
        </a:graphic>
      </p:graphicFrame>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BF95D-1AE9-454F-8501-B4D47BB2A41E}"/>
              </a:ext>
            </a:extLst>
          </p:cNvPr>
          <p:cNvSpPr>
            <a:spLocks noGrp="1"/>
          </p:cNvSpPr>
          <p:nvPr>
            <p:ph idx="1"/>
          </p:nvPr>
        </p:nvSpPr>
        <p:spPr>
          <a:xfrm>
            <a:off x="1117309" y="476672"/>
            <a:ext cx="10157354" cy="5832648"/>
          </a:xfrm>
        </p:spPr>
        <p:txBody>
          <a:bodyPr/>
          <a:lstStyle/>
          <a:p>
            <a:pPr marL="0" indent="0">
              <a:buNone/>
            </a:pPr>
            <a:r>
              <a:rPr lang="en-US" altLang="zh-CN" sz="1400" b="1" dirty="0"/>
              <a:t>5. </a:t>
            </a:r>
            <a:r>
              <a:rPr lang="en-US" altLang="zh-CN" sz="1400" b="1" dirty="0" err="1"/>
              <a:t>Dict</a:t>
            </a:r>
            <a:r>
              <a:rPr lang="en-US" altLang="zh-CN" sz="1400" b="1" dirty="0"/>
              <a:t> (</a:t>
            </a:r>
            <a:r>
              <a:rPr lang="zh-CN" altLang="en-US" sz="1400" b="1" dirty="0"/>
              <a:t>字典</a:t>
            </a:r>
            <a:r>
              <a:rPr lang="en-US" altLang="zh-CN" sz="1400" b="1" dirty="0"/>
              <a:t>)</a:t>
            </a:r>
          </a:p>
          <a:p>
            <a:pPr marL="0" indent="0" latinLnBrk="1">
              <a:buNone/>
            </a:pPr>
            <a:r>
              <a:rPr lang="zh-CN" altLang="en-US" sz="1400" dirty="0"/>
              <a:t>字典是另一种可变容器模型，且可存储任意类型对象。</a:t>
            </a:r>
          </a:p>
          <a:p>
            <a:pPr marL="0" indent="0" latinLnBrk="1">
              <a:buNone/>
            </a:pPr>
            <a:r>
              <a:rPr lang="zh-CN" altLang="en-US" sz="1400" dirty="0"/>
              <a:t>字典的每个键值 </a:t>
            </a:r>
            <a:r>
              <a:rPr lang="en-US" altLang="zh-CN" sz="1400" b="1" dirty="0"/>
              <a:t>key=&gt;value</a:t>
            </a:r>
            <a:r>
              <a:rPr lang="en-US" altLang="zh-CN" sz="1400" dirty="0"/>
              <a:t> </a:t>
            </a:r>
            <a:r>
              <a:rPr lang="zh-CN" altLang="en-US" sz="1400" dirty="0"/>
              <a:t>对用冒号 </a:t>
            </a:r>
            <a:r>
              <a:rPr lang="en-US" altLang="zh-CN" sz="1400" b="1" dirty="0"/>
              <a:t>:</a:t>
            </a:r>
            <a:r>
              <a:rPr lang="zh-CN" altLang="en-US" sz="1400" dirty="0"/>
              <a:t> 分割，每个键值对之间用逗号 </a:t>
            </a:r>
            <a:r>
              <a:rPr lang="en-US" altLang="zh-CN" sz="1400" b="1" dirty="0"/>
              <a:t>,</a:t>
            </a:r>
            <a:r>
              <a:rPr lang="zh-CN" altLang="en-US" sz="1400" dirty="0"/>
              <a:t> 分割，整个字典包括在花括号 </a:t>
            </a:r>
            <a:r>
              <a:rPr lang="en-US" altLang="zh-CN" sz="1400" b="1" dirty="0"/>
              <a:t>{}</a:t>
            </a:r>
            <a:r>
              <a:rPr lang="zh-CN" altLang="en-US" sz="1400" dirty="0"/>
              <a:t> 中 </a:t>
            </a:r>
            <a:r>
              <a:rPr lang="en-US" altLang="zh-CN" sz="1400" dirty="0"/>
              <a:t>,</a:t>
            </a:r>
            <a:r>
              <a:rPr lang="zh-CN" altLang="en-US" sz="1400" dirty="0"/>
              <a:t>格式如下所示：</a:t>
            </a:r>
          </a:p>
          <a:p>
            <a:pPr latinLnBrk="1"/>
            <a:r>
              <a:rPr lang="en-US" altLang="zh-CN" sz="1400" dirty="0">
                <a:solidFill>
                  <a:srgbClr val="993300"/>
                </a:solidFill>
              </a:rPr>
              <a:t>d = {key1 : value1, key2 : value2 }</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400" b="1" dirty="0">
              <a:solidFill>
                <a:srgbClr val="00B0F0"/>
              </a:solidFill>
            </a:endParaRPr>
          </a:p>
        </p:txBody>
      </p:sp>
      <p:sp>
        <p:nvSpPr>
          <p:cNvPr id="4" name="文本框 3">
            <a:extLst>
              <a:ext uri="{FF2B5EF4-FFF2-40B4-BE49-F238E27FC236}">
                <a16:creationId xmlns:a16="http://schemas.microsoft.com/office/drawing/2014/main" id="{E292E6F0-638C-412E-A37C-E510C55184F5}"/>
              </a:ext>
            </a:extLst>
          </p:cNvPr>
          <p:cNvSpPr txBox="1"/>
          <p:nvPr/>
        </p:nvSpPr>
        <p:spPr>
          <a:xfrm>
            <a:off x="1269876" y="2839288"/>
            <a:ext cx="5040560" cy="3323987"/>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'Class': 'First’} </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r>
              <a:rPr lang="en-US" altLang="zh-CN" sz="1400" dirty="0"/>
              <a:t>print ("</a:t>
            </a:r>
            <a:r>
              <a:rPr lang="en-US" altLang="zh-CN" sz="1400" dirty="0" err="1"/>
              <a:t>dict</a:t>
            </a:r>
            <a:r>
              <a:rPr lang="en-US" altLang="zh-CN" sz="1400" dirty="0"/>
              <a:t>['Age']: ", </a:t>
            </a:r>
            <a:r>
              <a:rPr lang="en-US" altLang="zh-CN" sz="1400" dirty="0" err="1"/>
              <a:t>dict</a:t>
            </a:r>
            <a:r>
              <a:rPr lang="en-US" altLang="zh-CN" sz="1400" dirty="0"/>
              <a:t>['Age’])</a:t>
            </a:r>
          </a:p>
          <a:p>
            <a:endParaRPr lang="en-US" altLang="zh-CN" sz="1400" dirty="0"/>
          </a:p>
          <a:p>
            <a:r>
              <a:rPr lang="zh-CN" altLang="en-US" sz="1400" b="1" dirty="0"/>
              <a:t>以上实例输出结果：</a:t>
            </a:r>
          </a:p>
          <a:p>
            <a:r>
              <a:rPr lang="en-US" altLang="zh-CN" sz="1400" dirty="0" err="1">
                <a:solidFill>
                  <a:srgbClr val="4C6C4C"/>
                </a:solidFill>
              </a:rPr>
              <a:t>dict</a:t>
            </a:r>
            <a:r>
              <a:rPr lang="en-US" altLang="zh-CN" sz="1400" dirty="0">
                <a:solidFill>
                  <a:srgbClr val="4C6C4C"/>
                </a:solidFill>
              </a:rPr>
              <a:t>['Name']:  </a:t>
            </a:r>
            <a:r>
              <a:rPr lang="en-US" altLang="zh-CN" sz="1400" dirty="0" err="1">
                <a:solidFill>
                  <a:srgbClr val="4C6C4C"/>
                </a:solidFill>
              </a:rPr>
              <a:t>Runoob</a:t>
            </a:r>
            <a:endParaRPr lang="en-US" altLang="zh-CN" sz="1400" dirty="0">
              <a:solidFill>
                <a:srgbClr val="4C6C4C"/>
              </a:solidFill>
            </a:endParaRPr>
          </a:p>
          <a:p>
            <a:r>
              <a:rPr lang="en-US" altLang="zh-CN" sz="1400" dirty="0" err="1">
                <a:solidFill>
                  <a:srgbClr val="4C6C4C"/>
                </a:solidFill>
              </a:rPr>
              <a:t>dict</a:t>
            </a:r>
            <a:r>
              <a:rPr lang="en-US" altLang="zh-CN" sz="1400" dirty="0">
                <a:solidFill>
                  <a:srgbClr val="4C6C4C"/>
                </a:solidFill>
              </a:rPr>
              <a:t>['Age']:  7</a:t>
            </a:r>
          </a:p>
          <a:p>
            <a:endParaRPr lang="en-US" altLang="zh-CN" sz="1400" dirty="0"/>
          </a:p>
          <a:p>
            <a:r>
              <a:rPr lang="en-US" altLang="zh-CN" sz="1400" dirty="0" err="1"/>
              <a:t>dict</a:t>
            </a:r>
            <a:r>
              <a:rPr lang="en-US" altLang="zh-CN" sz="1400" dirty="0"/>
              <a:t>['Age'] = 8; # </a:t>
            </a:r>
            <a:r>
              <a:rPr lang="zh-CN" altLang="en-US" sz="1400" dirty="0"/>
              <a:t>更新 </a:t>
            </a:r>
            <a:r>
              <a:rPr lang="en-US" altLang="zh-CN" sz="1400" dirty="0"/>
              <a:t>Age </a:t>
            </a:r>
          </a:p>
          <a:p>
            <a:r>
              <a:rPr lang="en-US" altLang="zh-CN" sz="1400" dirty="0" err="1"/>
              <a:t>dict</a:t>
            </a:r>
            <a:r>
              <a:rPr lang="en-US" altLang="zh-CN" sz="1400" dirty="0"/>
              <a:t>['School'] = "</a:t>
            </a:r>
            <a:r>
              <a:rPr lang="zh-CN" altLang="en-US" sz="1400" dirty="0"/>
              <a:t>菜鸟教程</a:t>
            </a:r>
            <a:r>
              <a:rPr lang="en-US" altLang="zh-CN" sz="1400" dirty="0"/>
              <a:t>"</a:t>
            </a:r>
            <a:r>
              <a:rPr lang="zh-CN" altLang="en-US" sz="1400" dirty="0"/>
              <a:t> </a:t>
            </a:r>
            <a:r>
              <a:rPr lang="en-US" altLang="zh-CN" sz="1400" dirty="0"/>
              <a:t># </a:t>
            </a:r>
            <a:r>
              <a:rPr lang="zh-CN" altLang="en-US" sz="1400" dirty="0"/>
              <a:t>添加信息</a:t>
            </a:r>
            <a:endParaRPr lang="en-US" altLang="zh-CN" sz="1400" dirty="0"/>
          </a:p>
          <a:p>
            <a:endParaRPr lang="en-US" altLang="zh-CN" sz="1400" dirty="0"/>
          </a:p>
          <a:p>
            <a:r>
              <a:rPr lang="en-US" altLang="zh-CN" sz="1400" dirty="0"/>
              <a:t>del </a:t>
            </a:r>
            <a:r>
              <a:rPr lang="en-US" altLang="zh-CN" sz="1400" dirty="0" err="1"/>
              <a:t>dict</a:t>
            </a:r>
            <a:r>
              <a:rPr lang="en-US" altLang="zh-CN" sz="1400" dirty="0"/>
              <a:t>['Name'] # </a:t>
            </a:r>
            <a:r>
              <a:rPr lang="zh-CN" altLang="en-US" sz="1400" dirty="0"/>
              <a:t>删除键 </a:t>
            </a:r>
            <a:r>
              <a:rPr lang="en-US" altLang="zh-CN" sz="1400" dirty="0"/>
              <a:t>'Name' </a:t>
            </a:r>
            <a:r>
              <a:rPr lang="en-US" altLang="zh-CN" sz="1400" dirty="0" err="1"/>
              <a:t>dict.clear</a:t>
            </a:r>
            <a:r>
              <a:rPr lang="en-US" altLang="zh-CN" sz="1400" dirty="0"/>
              <a:t>() # </a:t>
            </a:r>
            <a:r>
              <a:rPr lang="zh-CN" altLang="en-US" sz="1400" dirty="0"/>
              <a:t>清空字典 </a:t>
            </a:r>
            <a:r>
              <a:rPr lang="en-US" altLang="zh-CN" sz="1400" dirty="0"/>
              <a:t>del </a:t>
            </a:r>
            <a:r>
              <a:rPr lang="en-US" altLang="zh-CN" sz="1400" dirty="0" err="1"/>
              <a:t>dict</a:t>
            </a:r>
            <a:r>
              <a:rPr lang="en-US" altLang="zh-CN" sz="1400" dirty="0"/>
              <a:t> # </a:t>
            </a:r>
            <a:r>
              <a:rPr lang="zh-CN" altLang="en-US" sz="1400" dirty="0"/>
              <a:t>删除字典</a:t>
            </a:r>
          </a:p>
        </p:txBody>
      </p:sp>
    </p:spTree>
    <p:extLst>
      <p:ext uri="{BB962C8B-B14F-4D97-AF65-F5344CB8AC3E}">
        <p14:creationId xmlns:p14="http://schemas.microsoft.com/office/powerpoint/2010/main" val="172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fontScale="77500" lnSpcReduction="20000"/>
          </a:bodyPr>
          <a:lstStyle/>
          <a:p>
            <a:r>
              <a:rPr lang="en-US" altLang="zh-CN" dirty="0"/>
              <a:t>1. python </a:t>
            </a:r>
            <a:r>
              <a:rPr lang="zh-CN" altLang="en-US" dirty="0"/>
              <a:t>基础</a:t>
            </a:r>
            <a:endParaRPr lang="en-US" altLang="zh-CN" dirty="0"/>
          </a:p>
          <a:p>
            <a:r>
              <a:rPr lang="en-US" altLang="zh-CN" dirty="0"/>
              <a:t>2. </a:t>
            </a:r>
            <a:r>
              <a:rPr lang="zh-CN" altLang="en-US" dirty="0"/>
              <a:t>字符串和文本 </a:t>
            </a:r>
            <a:r>
              <a:rPr lang="en-US" altLang="zh-CN" dirty="0"/>
              <a:t>/ </a:t>
            </a:r>
            <a:r>
              <a:rPr lang="zh-CN" altLang="en-US" dirty="0"/>
              <a:t>正则表达式</a:t>
            </a:r>
            <a:endParaRPr lang="en-US" altLang="zh-CN" dirty="0"/>
          </a:p>
          <a:p>
            <a:r>
              <a:rPr lang="en-US" altLang="zh-CN" dirty="0" err="1"/>
              <a:t>Kmp</a:t>
            </a:r>
            <a:r>
              <a:rPr lang="en-US" altLang="zh-CN" dirty="0"/>
              <a:t> </a:t>
            </a:r>
          </a:p>
          <a:p>
            <a:r>
              <a:rPr lang="en-US" altLang="zh-CN" dirty="0">
                <a:hlinkClick r:id="rId2"/>
              </a:rPr>
              <a:t>https://blog.csdn.net/lianhuijuan/article/details/61617018</a:t>
            </a:r>
            <a:endParaRPr lang="en-US" altLang="zh-CN" dirty="0"/>
          </a:p>
          <a:p>
            <a:r>
              <a:rPr lang="en-US" altLang="zh-CN" dirty="0"/>
              <a:t>https://blog.csdn.net/u011467044/article/details/55008649/</a:t>
            </a:r>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r>
              <a:rPr lang="en-US" altLang="zh-CN" dirty="0"/>
              <a:t>7. Django </a:t>
            </a:r>
            <a:r>
              <a:rPr lang="zh-CN" altLang="en-US" dirty="0"/>
              <a:t>框架使用</a:t>
            </a:r>
            <a:r>
              <a:rPr lang="en-US" altLang="zh-CN" dirty="0"/>
              <a:t>(</a:t>
            </a:r>
            <a:r>
              <a:rPr lang="zh-CN" altLang="en-US" dirty="0"/>
              <a:t>后端</a:t>
            </a:r>
            <a:r>
              <a:rPr lang="en-US" altLang="zh-CN" dirty="0"/>
              <a:t>)</a:t>
            </a:r>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BC68C4-7B82-4321-BED7-043044373B02}"/>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err="1">
                <a:solidFill>
                  <a:srgbClr val="00B0F0"/>
                </a:solidFill>
              </a:rPr>
              <a:t>Dict</a:t>
            </a:r>
            <a:r>
              <a:rPr lang="en-US" altLang="zh-CN" sz="1400" b="1" dirty="0">
                <a:solidFill>
                  <a:srgbClr val="00B0F0"/>
                </a:solidFill>
              </a:rPr>
              <a:t> </a:t>
            </a:r>
            <a:r>
              <a:rPr lang="zh-CN" altLang="en-US" sz="1400" b="1" dirty="0">
                <a:solidFill>
                  <a:srgbClr val="00B0F0"/>
                </a:solidFill>
              </a:rPr>
              <a:t>特性</a:t>
            </a:r>
            <a:endParaRPr lang="en-US" altLang="zh-CN" sz="1400" b="1" dirty="0">
              <a:solidFill>
                <a:srgbClr val="00B0F0"/>
              </a:solidFill>
            </a:endParaRPr>
          </a:p>
          <a:p>
            <a:pPr marL="0" indent="0">
              <a:buNone/>
            </a:pPr>
            <a:r>
              <a:rPr lang="zh-CN" altLang="en-US" sz="1400" dirty="0"/>
              <a:t>字典值可以是任何的 </a:t>
            </a:r>
            <a:r>
              <a:rPr lang="en-US" altLang="zh-CN" sz="1400" dirty="0"/>
              <a:t>python </a:t>
            </a:r>
            <a:r>
              <a:rPr lang="zh-CN" altLang="en-US" sz="1400" dirty="0"/>
              <a:t>对象，既可以是标准的对象，也可以是用户定义的，但键不行。</a:t>
            </a:r>
            <a:endParaRPr lang="en-US" altLang="zh-CN" sz="1400" dirty="0"/>
          </a:p>
          <a:p>
            <a:pPr marL="0" indent="0">
              <a:buNone/>
            </a:pPr>
            <a:r>
              <a:rPr lang="en-US" altLang="zh-CN" sz="1400" dirty="0">
                <a:solidFill>
                  <a:srgbClr val="4C6C4C"/>
                </a:solidFill>
              </a:rPr>
              <a:t>1</a:t>
            </a:r>
            <a:r>
              <a:rPr lang="zh-CN" altLang="en-US" sz="1400" dirty="0">
                <a:solidFill>
                  <a:srgbClr val="4C6C4C"/>
                </a:solidFill>
              </a:rPr>
              <a:t>）不允许同一个键出现两次。创建时如果同一个键被赋值两次，后一个值会被记住。</a:t>
            </a:r>
            <a:endParaRPr lang="en-US" altLang="zh-CN" sz="1400" dirty="0">
              <a:solidFill>
                <a:srgbClr val="4C6C4C"/>
              </a:solidFill>
            </a:endParaRPr>
          </a:p>
          <a:p>
            <a:pPr marL="0" indent="0">
              <a:buNone/>
            </a:pPr>
            <a:r>
              <a:rPr lang="en-US" altLang="zh-CN" sz="1400" dirty="0">
                <a:solidFill>
                  <a:srgbClr val="4C6C4C"/>
                </a:solidFill>
              </a:rPr>
              <a:t>2</a:t>
            </a:r>
            <a:r>
              <a:rPr lang="zh-CN" altLang="en-US" sz="1400" dirty="0">
                <a:solidFill>
                  <a:srgbClr val="4C6C4C"/>
                </a:solidFill>
              </a:rPr>
              <a:t>）键</a:t>
            </a:r>
            <a:r>
              <a:rPr lang="en-US" altLang="zh-CN" sz="1400" dirty="0">
                <a:solidFill>
                  <a:srgbClr val="4C6C4C"/>
                </a:solidFill>
              </a:rPr>
              <a:t>(Key)</a:t>
            </a:r>
            <a:r>
              <a:rPr lang="zh-CN" altLang="en-US" sz="1400" dirty="0">
                <a:solidFill>
                  <a:srgbClr val="4C6C4C"/>
                </a:solidFill>
              </a:rPr>
              <a:t>必须不可变，所以可以用数字，字符串或元组充当，而用列表就不行。</a:t>
            </a:r>
            <a:endParaRPr lang="en-US" altLang="zh-CN" sz="1400" dirty="0">
              <a:solidFill>
                <a:srgbClr val="4C6C4C"/>
              </a:solidFill>
            </a:endParaRP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en-US" altLang="zh-CN" sz="1400" b="1" dirty="0">
              <a:solidFill>
                <a:srgbClr val="00B0F0"/>
              </a:solidFill>
            </a:endParaRPr>
          </a:p>
          <a:p>
            <a:pPr marL="0" indent="0">
              <a:buNone/>
            </a:pPr>
            <a:endParaRPr lang="zh-CN" altLang="en-US" sz="1400" b="1" dirty="0">
              <a:solidFill>
                <a:srgbClr val="4C6C4C"/>
              </a:solidFill>
            </a:endParaRPr>
          </a:p>
        </p:txBody>
      </p:sp>
      <p:sp>
        <p:nvSpPr>
          <p:cNvPr id="6" name="文本框 5">
            <a:extLst>
              <a:ext uri="{FF2B5EF4-FFF2-40B4-BE49-F238E27FC236}">
                <a16:creationId xmlns:a16="http://schemas.microsoft.com/office/drawing/2014/main" id="{9F37C003-E097-4618-BE03-125C6D3AD4C8}"/>
              </a:ext>
            </a:extLst>
          </p:cNvPr>
          <p:cNvSpPr txBox="1"/>
          <p:nvPr/>
        </p:nvSpPr>
        <p:spPr>
          <a:xfrm>
            <a:off x="1269876" y="2852936"/>
            <a:ext cx="8496944" cy="2893100"/>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'Name': '</a:t>
            </a:r>
            <a:r>
              <a:rPr lang="zh-CN" altLang="en-US" sz="1400" dirty="0"/>
              <a:t>小菜鸟</a:t>
            </a:r>
            <a:r>
              <a:rPr lang="en-US" altLang="zh-CN" sz="1400" dirty="0"/>
              <a:t>’}</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dirty="0" err="1"/>
              <a:t>dict</a:t>
            </a:r>
            <a:r>
              <a:rPr lang="en-US" altLang="zh-CN" sz="1400" dirty="0"/>
              <a:t> = {['Name']: '</a:t>
            </a:r>
            <a:r>
              <a:rPr lang="en-US" altLang="zh-CN" sz="1400" dirty="0" err="1"/>
              <a:t>Runoob</a:t>
            </a:r>
            <a:r>
              <a:rPr lang="en-US" altLang="zh-CN" sz="1400" dirty="0"/>
              <a:t>', 'Age': 7} </a:t>
            </a:r>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b="1" dirty="0" err="1">
                <a:solidFill>
                  <a:srgbClr val="00B0F0"/>
                </a:solidFill>
              </a:rPr>
              <a:t>messsage</a:t>
            </a:r>
            <a:r>
              <a:rPr lang="en-US" altLang="zh-CN" sz="1400" b="1" dirty="0">
                <a:solidFill>
                  <a:srgbClr val="00B0F0"/>
                </a:solidFill>
              </a:rPr>
              <a:t>:</a:t>
            </a:r>
          </a:p>
          <a:p>
            <a:r>
              <a:rPr lang="en-US" altLang="zh-CN" sz="1400" dirty="0"/>
              <a:t>Traceback (most recent call last):</a:t>
            </a:r>
          </a:p>
          <a:p>
            <a:r>
              <a:rPr lang="en-US" altLang="zh-CN" sz="1400" dirty="0"/>
              <a:t>  File "test.py", line 3, in &lt;module&gt;</a:t>
            </a:r>
          </a:p>
          <a:p>
            <a:r>
              <a:rPr lang="en-US" altLang="zh-CN" sz="1400" dirty="0"/>
              <a:t>    </a:t>
            </a:r>
            <a:r>
              <a:rPr lang="en-US" altLang="zh-CN" sz="1400" dirty="0" err="1"/>
              <a:t>dict</a:t>
            </a:r>
            <a:r>
              <a:rPr lang="en-US" altLang="zh-CN" sz="1400" dirty="0"/>
              <a:t> = {['Name']: '</a:t>
            </a:r>
            <a:r>
              <a:rPr lang="en-US" altLang="zh-CN" sz="1400" dirty="0" err="1"/>
              <a:t>Runoob</a:t>
            </a:r>
            <a:r>
              <a:rPr lang="en-US" altLang="zh-CN" sz="1400" dirty="0"/>
              <a:t>', 'Age': 7}</a:t>
            </a:r>
          </a:p>
          <a:p>
            <a:r>
              <a:rPr lang="en-US" altLang="zh-CN" sz="1400" dirty="0" err="1"/>
              <a:t>TypeError</a:t>
            </a:r>
            <a:r>
              <a:rPr lang="en-US" altLang="zh-CN" sz="1400" dirty="0"/>
              <a:t>: </a:t>
            </a:r>
            <a:r>
              <a:rPr lang="en-US" altLang="zh-CN" sz="1400" dirty="0" err="1"/>
              <a:t>unhashable</a:t>
            </a:r>
            <a:r>
              <a:rPr lang="en-US" altLang="zh-CN" sz="1400" dirty="0"/>
              <a:t> type: 'list'</a:t>
            </a:r>
            <a:endParaRPr lang="zh-CN" altLang="en-US" sz="1400" dirty="0"/>
          </a:p>
        </p:txBody>
      </p:sp>
    </p:spTree>
    <p:extLst>
      <p:ext uri="{BB962C8B-B14F-4D97-AF65-F5344CB8AC3E}">
        <p14:creationId xmlns:p14="http://schemas.microsoft.com/office/powerpoint/2010/main" val="203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365B5-609F-4890-A6A9-3F5E5C102FA6}"/>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2ADF9202-B003-446B-BE03-164580124D14}"/>
              </a:ext>
            </a:extLst>
          </p:cNvPr>
          <p:cNvGraphicFramePr>
            <a:graphicFrameLocks noGrp="1"/>
          </p:cNvGraphicFramePr>
          <p:nvPr>
            <p:extLst>
              <p:ext uri="{D42A27DB-BD31-4B8C-83A1-F6EECF244321}">
                <p14:modId xmlns:p14="http://schemas.microsoft.com/office/powerpoint/2010/main" val="2067038582"/>
              </p:ext>
            </p:extLst>
          </p:nvPr>
        </p:nvGraphicFramePr>
        <p:xfrm>
          <a:off x="1305880" y="1202237"/>
          <a:ext cx="9577064" cy="4453525"/>
        </p:xfrm>
        <a:graphic>
          <a:graphicData uri="http://schemas.openxmlformats.org/drawingml/2006/table">
            <a:tbl>
              <a:tblPr/>
              <a:tblGrid>
                <a:gridCol w="709413">
                  <a:extLst>
                    <a:ext uri="{9D8B030D-6E8A-4147-A177-3AD203B41FA5}">
                      <a16:colId xmlns:a16="http://schemas.microsoft.com/office/drawing/2014/main" val="842461709"/>
                    </a:ext>
                  </a:extLst>
                </a:gridCol>
                <a:gridCol w="8867651">
                  <a:extLst>
                    <a:ext uri="{9D8B030D-6E8A-4147-A177-3AD203B41FA5}">
                      <a16:colId xmlns:a16="http://schemas.microsoft.com/office/drawing/2014/main" val="3913298116"/>
                    </a:ext>
                  </a:extLst>
                </a:gridCol>
              </a:tblGrid>
              <a:tr h="287472">
                <a:tc>
                  <a:txBody>
                    <a:bodyPr/>
                    <a:lstStyle/>
                    <a:p>
                      <a:pPr algn="l" fontAlgn="t"/>
                      <a:r>
                        <a:rPr lang="zh-CN" altLang="en-US" sz="1400" b="1">
                          <a:solidFill>
                            <a:srgbClr val="00B0F0"/>
                          </a:solidFill>
                          <a:effectLst/>
                        </a:rPr>
                        <a:t>序号</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00B0F0"/>
                          </a:solidFill>
                          <a:effectLst/>
                        </a:rPr>
                        <a:t>函数及描述</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535530357"/>
                  </a:ext>
                </a:extLst>
              </a:tr>
              <a:tr h="315247">
                <a:tc>
                  <a:txBody>
                    <a:bodyPr/>
                    <a:lstStyle/>
                    <a:p>
                      <a:pPr fontAlgn="t"/>
                      <a:r>
                        <a:rPr lang="en-US" altLang="zh-CN" sz="1400">
                          <a:effectLst/>
                        </a:rPr>
                        <a:t>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radiansdict.clear</a:t>
                      </a:r>
                      <a:r>
                        <a:rPr lang="en-US" sz="1400" u="sng" dirty="0">
                          <a:solidFill>
                            <a:srgbClr val="64854C"/>
                          </a:solidFill>
                          <a:effectLst/>
                          <a:hlinkClick r:id="rId2"/>
                        </a:rPr>
                        <a:t>()</a:t>
                      </a:r>
                      <a:r>
                        <a:rPr lang="en-US" sz="1400" u="sng" dirty="0">
                          <a:solidFill>
                            <a:srgbClr val="64854C"/>
                          </a:solidFill>
                          <a:effectLst/>
                        </a:rPr>
                        <a:t> </a:t>
                      </a:r>
                      <a:r>
                        <a:rPr lang="zh-CN" altLang="en-US" sz="1400" dirty="0">
                          <a:effectLst/>
                        </a:rPr>
                        <a:t>删除字典内所有元素</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14516263"/>
                  </a:ext>
                </a:extLst>
              </a:tr>
              <a:tr h="315247">
                <a:tc>
                  <a:txBody>
                    <a:bodyPr/>
                    <a:lstStyle/>
                    <a:p>
                      <a:pPr fontAlgn="t"/>
                      <a:r>
                        <a:rPr lang="en-US" altLang="zh-CN" sz="1400">
                          <a:effectLst/>
                        </a:rPr>
                        <a:t>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radiansdict.copy</a:t>
                      </a:r>
                      <a:r>
                        <a:rPr lang="en-US" sz="1400" u="sng" dirty="0">
                          <a:solidFill>
                            <a:srgbClr val="64854C"/>
                          </a:solidFill>
                          <a:effectLst/>
                          <a:hlinkClick r:id="rId3"/>
                        </a:rPr>
                        <a:t>()</a:t>
                      </a:r>
                      <a:r>
                        <a:rPr lang="en-US" sz="1400" u="sng" dirty="0">
                          <a:solidFill>
                            <a:srgbClr val="64854C"/>
                          </a:solidFill>
                          <a:effectLst/>
                        </a:rPr>
                        <a:t> </a:t>
                      </a:r>
                      <a:r>
                        <a:rPr lang="zh-CN" altLang="en-US" sz="1400" dirty="0">
                          <a:effectLst/>
                        </a:rPr>
                        <a:t>返回一个字典的浅复制</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714311199"/>
                  </a:ext>
                </a:extLst>
              </a:tr>
              <a:tr h="378178">
                <a:tc>
                  <a:txBody>
                    <a:bodyPr/>
                    <a:lstStyle/>
                    <a:p>
                      <a:pPr fontAlgn="t"/>
                      <a:r>
                        <a:rPr lang="en-US" altLang="zh-CN" sz="1400">
                          <a:effectLst/>
                        </a:rPr>
                        <a:t>3</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u="sng" dirty="0" err="1">
                          <a:solidFill>
                            <a:srgbClr val="64854C"/>
                          </a:solidFill>
                          <a:effectLst/>
                          <a:hlinkClick r:id="rId4"/>
                        </a:rPr>
                        <a:t>radiansdict.fromkeys</a:t>
                      </a:r>
                      <a:r>
                        <a:rPr lang="en-US" altLang="zh-CN" sz="1400" u="sng" dirty="0">
                          <a:solidFill>
                            <a:srgbClr val="64854C"/>
                          </a:solidFill>
                          <a:effectLst/>
                          <a:hlinkClick r:id="rId4"/>
                        </a:rPr>
                        <a:t>()</a:t>
                      </a:r>
                      <a:r>
                        <a:rPr lang="zh-CN" altLang="en-US" sz="1400" dirty="0">
                          <a:effectLst/>
                        </a:rPr>
                        <a:t>创建一个新字典，以序列</a:t>
                      </a:r>
                      <a:r>
                        <a:rPr lang="en-US" altLang="zh-CN" sz="1400" dirty="0">
                          <a:effectLst/>
                        </a:rPr>
                        <a:t>seq</a:t>
                      </a:r>
                      <a:r>
                        <a:rPr lang="zh-CN" altLang="en-US" sz="1400" dirty="0">
                          <a:effectLst/>
                        </a:rPr>
                        <a:t>中元素做字典的键，</a:t>
                      </a:r>
                      <a:r>
                        <a:rPr lang="en-US" altLang="zh-CN" sz="1400" dirty="0" err="1">
                          <a:effectLst/>
                        </a:rPr>
                        <a:t>val</a:t>
                      </a:r>
                      <a:r>
                        <a:rPr lang="zh-CN" altLang="en-US" sz="1400" dirty="0">
                          <a:effectLst/>
                        </a:rPr>
                        <a:t>为字典所有键对应的初始值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889020299"/>
                  </a:ext>
                </a:extLst>
              </a:tr>
              <a:tr h="315247">
                <a:tc>
                  <a:txBody>
                    <a:bodyPr/>
                    <a:lstStyle/>
                    <a:p>
                      <a:pPr fontAlgn="t"/>
                      <a:r>
                        <a:rPr lang="en-US" altLang="zh-CN" sz="1400">
                          <a:effectLst/>
                        </a:rPr>
                        <a:t>4</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5"/>
                        </a:rPr>
                        <a:t>radiansdict.get</a:t>
                      </a:r>
                      <a:r>
                        <a:rPr lang="en-US" sz="1400" u="sng" dirty="0">
                          <a:solidFill>
                            <a:srgbClr val="64854C"/>
                          </a:solidFill>
                          <a:effectLst/>
                          <a:hlinkClick r:id="rId5"/>
                        </a:rPr>
                        <a:t>(key, default=None)</a:t>
                      </a:r>
                      <a:r>
                        <a:rPr lang="en-US" sz="1400" u="sng" dirty="0">
                          <a:solidFill>
                            <a:srgbClr val="64854C"/>
                          </a:solidFill>
                          <a:effectLst/>
                        </a:rPr>
                        <a:t> </a:t>
                      </a:r>
                      <a:r>
                        <a:rPr lang="zh-CN" altLang="en-US" sz="1400" dirty="0">
                          <a:effectLst/>
                        </a:rPr>
                        <a:t>返回指定键的值，如果值不在字典中返回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05175052"/>
                  </a:ext>
                </a:extLst>
              </a:tr>
              <a:tr h="315247">
                <a:tc>
                  <a:txBody>
                    <a:bodyPr/>
                    <a:lstStyle/>
                    <a:p>
                      <a:pPr fontAlgn="t"/>
                      <a:r>
                        <a:rPr lang="en-US" altLang="zh-CN" sz="1400">
                          <a:effectLst/>
                        </a:rPr>
                        <a:t>5</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6"/>
                        </a:rPr>
                        <a:t>key in </a:t>
                      </a:r>
                      <a:r>
                        <a:rPr lang="en-US" sz="1400" u="sng" dirty="0" err="1">
                          <a:solidFill>
                            <a:srgbClr val="64854C"/>
                          </a:solidFill>
                          <a:effectLst/>
                          <a:hlinkClick r:id="rId6"/>
                        </a:rPr>
                        <a:t>dict</a:t>
                      </a:r>
                      <a:r>
                        <a:rPr lang="en-US" sz="1400" u="sng" dirty="0">
                          <a:solidFill>
                            <a:srgbClr val="64854C"/>
                          </a:solidFill>
                          <a:effectLst/>
                        </a:rPr>
                        <a:t> </a:t>
                      </a:r>
                      <a:r>
                        <a:rPr lang="zh-CN" altLang="en-US" sz="1400" dirty="0">
                          <a:effectLst/>
                        </a:rPr>
                        <a:t>如果键在字典</a:t>
                      </a:r>
                      <a:r>
                        <a:rPr lang="en-US" sz="1400" dirty="0" err="1">
                          <a:effectLst/>
                        </a:rPr>
                        <a:t>dict</a:t>
                      </a:r>
                      <a:r>
                        <a:rPr lang="zh-CN" altLang="en-US" sz="1400" dirty="0">
                          <a:effectLst/>
                        </a:rPr>
                        <a:t>里返回</a:t>
                      </a:r>
                      <a:r>
                        <a:rPr lang="en-US" sz="1400" dirty="0">
                          <a:effectLst/>
                        </a:rPr>
                        <a:t>true，</a:t>
                      </a:r>
                      <a:r>
                        <a:rPr lang="zh-CN" altLang="en-US" sz="1400" dirty="0">
                          <a:effectLst/>
                        </a:rPr>
                        <a:t>否则返回</a:t>
                      </a:r>
                      <a:r>
                        <a:rPr lang="en-US" sz="1400" dirty="0">
                          <a:effectLst/>
                        </a:rPr>
                        <a:t>false</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24273664"/>
                  </a:ext>
                </a:extLst>
              </a:tr>
              <a:tr h="315247">
                <a:tc>
                  <a:txBody>
                    <a:bodyPr/>
                    <a:lstStyle/>
                    <a:p>
                      <a:pPr fontAlgn="t"/>
                      <a:r>
                        <a:rPr lang="en-US" altLang="zh-CN" sz="1400">
                          <a:effectLst/>
                        </a:rPr>
                        <a:t>6</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radiansdict.items</a:t>
                      </a:r>
                      <a:r>
                        <a:rPr lang="en-US" sz="1400" u="sng" dirty="0">
                          <a:solidFill>
                            <a:srgbClr val="64854C"/>
                          </a:solidFill>
                          <a:effectLst/>
                          <a:hlinkClick r:id="rId7"/>
                        </a:rPr>
                        <a:t>()</a:t>
                      </a:r>
                      <a:r>
                        <a:rPr lang="en-US" sz="1400" u="sng" dirty="0">
                          <a:solidFill>
                            <a:srgbClr val="64854C"/>
                          </a:solidFill>
                          <a:effectLst/>
                        </a:rPr>
                        <a:t> </a:t>
                      </a:r>
                      <a:r>
                        <a:rPr lang="zh-CN" altLang="en-US" sz="1400" dirty="0">
                          <a:effectLst/>
                        </a:rPr>
                        <a:t>以列表返回可遍历的</a:t>
                      </a:r>
                      <a:r>
                        <a:rPr lang="en-US" altLang="zh-CN" sz="1400" dirty="0">
                          <a:effectLst/>
                        </a:rPr>
                        <a:t>(</a:t>
                      </a:r>
                      <a:r>
                        <a:rPr lang="zh-CN" altLang="en-US" sz="1400" dirty="0">
                          <a:effectLst/>
                        </a:rPr>
                        <a:t>键</a:t>
                      </a:r>
                      <a:r>
                        <a:rPr lang="en-US" altLang="zh-CN" sz="1400" dirty="0">
                          <a:effectLst/>
                        </a:rPr>
                        <a:t>, </a:t>
                      </a:r>
                      <a:r>
                        <a:rPr lang="zh-CN" altLang="en-US" sz="1400" dirty="0">
                          <a:effectLst/>
                        </a:rPr>
                        <a:t>值</a:t>
                      </a:r>
                      <a:r>
                        <a:rPr lang="en-US" altLang="zh-CN" sz="1400" dirty="0">
                          <a:effectLst/>
                        </a:rPr>
                        <a:t>) </a:t>
                      </a:r>
                      <a:r>
                        <a:rPr lang="zh-CN" altLang="en-US" sz="1400" dirty="0">
                          <a:effectLst/>
                        </a:rPr>
                        <a:t>元组数组</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71420246"/>
                  </a:ext>
                </a:extLst>
              </a:tr>
              <a:tr h="315247">
                <a:tc>
                  <a:txBody>
                    <a:bodyPr/>
                    <a:lstStyle/>
                    <a:p>
                      <a:pPr fontAlgn="t"/>
                      <a:r>
                        <a:rPr lang="en-US" altLang="zh-CN" sz="1400">
                          <a:effectLst/>
                        </a:rPr>
                        <a:t>7</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radiansdict.keys</a:t>
                      </a:r>
                      <a:r>
                        <a:rPr lang="en-US" sz="1400" u="sng" dirty="0">
                          <a:solidFill>
                            <a:srgbClr val="64854C"/>
                          </a:solidFill>
                          <a:effectLst/>
                          <a:hlinkClick r:id="rId8"/>
                        </a:rPr>
                        <a:t>()</a:t>
                      </a:r>
                      <a:r>
                        <a:rPr lang="en-US" sz="1400" u="sng" dirty="0">
                          <a:solidFill>
                            <a:srgbClr val="64854C"/>
                          </a:solidFill>
                          <a:effectLst/>
                        </a:rPr>
                        <a:t> </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10058580"/>
                  </a:ext>
                </a:extLst>
              </a:tr>
              <a:tr h="448568">
                <a:tc>
                  <a:txBody>
                    <a:bodyPr/>
                    <a:lstStyle/>
                    <a:p>
                      <a:pPr fontAlgn="t"/>
                      <a:r>
                        <a:rPr lang="en-US" altLang="zh-CN" sz="1400">
                          <a:effectLst/>
                        </a:rPr>
                        <a:t>8</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radiansdict.setdefault</a:t>
                      </a:r>
                      <a:r>
                        <a:rPr lang="en-US" sz="1400" u="sng" dirty="0">
                          <a:solidFill>
                            <a:srgbClr val="64854C"/>
                          </a:solidFill>
                          <a:effectLst/>
                          <a:hlinkClick r:id="rId9"/>
                        </a:rPr>
                        <a:t>(key, default=None)</a:t>
                      </a:r>
                      <a:endParaRPr lang="en-US" sz="1400" u="sng" dirty="0">
                        <a:solidFill>
                          <a:srgbClr val="64854C"/>
                        </a:solidFill>
                        <a:effectLst/>
                      </a:endParaRPr>
                    </a:p>
                    <a:p>
                      <a:pPr fontAlgn="t"/>
                      <a:r>
                        <a:rPr lang="zh-CN" altLang="en-US" sz="1400" dirty="0">
                          <a:effectLst/>
                        </a:rPr>
                        <a:t>和</a:t>
                      </a:r>
                      <a:r>
                        <a:rPr lang="en-US" sz="1400" dirty="0">
                          <a:effectLst/>
                        </a:rPr>
                        <a:t>get()</a:t>
                      </a:r>
                      <a:r>
                        <a:rPr lang="zh-CN" altLang="en-US" sz="1400" dirty="0">
                          <a:effectLst/>
                        </a:rPr>
                        <a:t>类似</a:t>
                      </a:r>
                      <a:r>
                        <a:rPr lang="en-US" altLang="zh-CN" sz="1400" dirty="0">
                          <a:effectLst/>
                        </a:rPr>
                        <a:t>, </a:t>
                      </a:r>
                      <a:r>
                        <a:rPr lang="zh-CN" altLang="en-US" sz="1400" dirty="0">
                          <a:effectLst/>
                        </a:rPr>
                        <a:t>但如果键不存在于字典中，将会添加键并将值设为</a:t>
                      </a:r>
                      <a:r>
                        <a:rPr lang="en-US" sz="1400" dirty="0">
                          <a:effectLst/>
                        </a:rPr>
                        <a:t>default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72969762"/>
                  </a:ext>
                </a:extLst>
              </a:tr>
              <a:tr h="315247">
                <a:tc>
                  <a:txBody>
                    <a:bodyPr/>
                    <a:lstStyle/>
                    <a:p>
                      <a:pPr fontAlgn="t"/>
                      <a:r>
                        <a:rPr lang="en-US" altLang="zh-CN" sz="1400">
                          <a:effectLst/>
                        </a:rPr>
                        <a:t>9</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radiansdict.update</a:t>
                      </a:r>
                      <a:r>
                        <a:rPr lang="en-US" sz="1400" u="sng" dirty="0">
                          <a:solidFill>
                            <a:srgbClr val="64854C"/>
                          </a:solidFill>
                          <a:effectLst/>
                          <a:hlinkClick r:id="rId10"/>
                        </a:rPr>
                        <a:t>(dict2)</a:t>
                      </a:r>
                      <a:r>
                        <a:rPr lang="en-US" sz="1400" u="sng" dirty="0">
                          <a:solidFill>
                            <a:srgbClr val="64854C"/>
                          </a:solidFill>
                          <a:effectLst/>
                        </a:rPr>
                        <a:t> </a:t>
                      </a:r>
                      <a:r>
                        <a:rPr lang="zh-CN" altLang="en-US" sz="1400" dirty="0">
                          <a:effectLst/>
                        </a:rPr>
                        <a:t>把字典</a:t>
                      </a:r>
                      <a:r>
                        <a:rPr lang="en-US" sz="1400" dirty="0">
                          <a:effectLst/>
                        </a:rPr>
                        <a:t>dict2</a:t>
                      </a:r>
                      <a:r>
                        <a:rPr lang="zh-CN" altLang="en-US" sz="1400" dirty="0">
                          <a:effectLst/>
                        </a:rPr>
                        <a:t>的键</a:t>
                      </a:r>
                      <a:r>
                        <a:rPr lang="en-US" altLang="zh-CN" sz="1400" dirty="0">
                          <a:effectLst/>
                        </a:rPr>
                        <a:t>/</a:t>
                      </a:r>
                      <a:r>
                        <a:rPr lang="zh-CN" altLang="en-US" sz="1400" dirty="0">
                          <a:effectLst/>
                        </a:rPr>
                        <a:t>值对更新到</a:t>
                      </a:r>
                      <a:r>
                        <a:rPr lang="en-US" sz="1400" dirty="0" err="1">
                          <a:effectLst/>
                        </a:rPr>
                        <a:t>dict</a:t>
                      </a:r>
                      <a:r>
                        <a:rPr lang="zh-CN" altLang="en-US" sz="1400" dirty="0">
                          <a:effectLst/>
                        </a:rPr>
                        <a:t>里</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810556630"/>
                  </a:ext>
                </a:extLst>
              </a:tr>
              <a:tr h="315247">
                <a:tc>
                  <a:txBody>
                    <a:bodyPr/>
                    <a:lstStyle/>
                    <a:p>
                      <a:pPr fontAlgn="t"/>
                      <a:r>
                        <a:rPr lang="en-US" altLang="zh-CN" sz="1400">
                          <a:effectLst/>
                        </a:rPr>
                        <a:t>10</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radiansdict.values</a:t>
                      </a:r>
                      <a:r>
                        <a:rPr lang="en-US" sz="1400" u="sng" dirty="0">
                          <a:solidFill>
                            <a:srgbClr val="64854C"/>
                          </a:solidFill>
                          <a:effectLst/>
                          <a:hlinkClick r:id="rId11"/>
                        </a:rPr>
                        <a:t>()</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556462402"/>
                  </a:ext>
                </a:extLst>
              </a:tr>
              <a:tr h="448568">
                <a:tc>
                  <a:txBody>
                    <a:bodyPr/>
                    <a:lstStyle/>
                    <a:p>
                      <a:pPr fontAlgn="t"/>
                      <a:r>
                        <a:rPr lang="en-US" altLang="zh-CN" sz="1400">
                          <a:effectLst/>
                        </a:rPr>
                        <a:t>11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12"/>
                        </a:rPr>
                        <a:t>pop(key[,default])</a:t>
                      </a:r>
                      <a:endParaRPr lang="en-US" sz="1400" u="sng" dirty="0">
                        <a:solidFill>
                          <a:srgbClr val="64854C"/>
                        </a:solidFill>
                        <a:effectLst/>
                      </a:endParaRPr>
                    </a:p>
                    <a:p>
                      <a:pPr fontAlgn="t"/>
                      <a:r>
                        <a:rPr lang="zh-CN" altLang="en-US" sz="1400" dirty="0">
                          <a:effectLst/>
                        </a:rPr>
                        <a:t>删除字典给定键 </a:t>
                      </a:r>
                      <a:r>
                        <a:rPr lang="en-US" sz="1400" dirty="0">
                          <a:effectLst/>
                        </a:rPr>
                        <a:t>key </a:t>
                      </a:r>
                      <a:r>
                        <a:rPr lang="zh-CN" altLang="en-US" sz="1400" dirty="0">
                          <a:effectLst/>
                        </a:rPr>
                        <a:t>所对应的值，返回值为被删除的值。</a:t>
                      </a:r>
                      <a:r>
                        <a:rPr lang="en-US" sz="1400" dirty="0">
                          <a:effectLst/>
                        </a:rPr>
                        <a:t>key</a:t>
                      </a:r>
                      <a:r>
                        <a:rPr lang="zh-CN" altLang="en-US" sz="1400" dirty="0">
                          <a:effectLst/>
                        </a:rPr>
                        <a:t>值必须给出。 否则，返回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927962844"/>
                  </a:ext>
                </a:extLst>
              </a:tr>
              <a:tr h="315247">
                <a:tc>
                  <a:txBody>
                    <a:bodyPr/>
                    <a:lstStyle/>
                    <a:p>
                      <a:pPr fontAlgn="t"/>
                      <a:r>
                        <a:rPr lang="en-US" altLang="zh-CN" sz="1400">
                          <a:effectLst/>
                        </a:rPr>
                        <a:t>12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13"/>
                        </a:rPr>
                        <a:t>popitem</a:t>
                      </a:r>
                      <a:r>
                        <a:rPr lang="en-US" altLang="zh-CN" sz="1400" u="sng" dirty="0">
                          <a:solidFill>
                            <a:srgbClr val="64854C"/>
                          </a:solidFill>
                          <a:effectLst/>
                          <a:hlinkClick r:id="rId13"/>
                        </a:rPr>
                        <a:t>()</a:t>
                      </a:r>
                      <a:r>
                        <a:rPr lang="zh-CN" altLang="en-US" sz="1400" dirty="0">
                          <a:effectLst/>
                        </a:rPr>
                        <a:t>随机返回并删除字典中的一对键和值</a:t>
                      </a:r>
                      <a:r>
                        <a:rPr lang="en-US" altLang="zh-CN" sz="1400" dirty="0">
                          <a:effectLst/>
                        </a:rPr>
                        <a:t>(</a:t>
                      </a:r>
                      <a:r>
                        <a:rPr lang="zh-CN" altLang="en-US" sz="1400" dirty="0">
                          <a:effectLst/>
                        </a:rPr>
                        <a:t>一般删除末尾对</a:t>
                      </a:r>
                      <a:r>
                        <a:rPr lang="en-US" altLang="zh-CN" sz="1400" dirty="0">
                          <a:effectLst/>
                        </a:rPr>
                        <a:t>)</a:t>
                      </a:r>
                      <a:r>
                        <a:rPr lang="zh-CN" altLang="en-US" sz="1400" dirty="0">
                          <a:effectLst/>
                        </a:rPr>
                        <a: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35046312"/>
                  </a:ext>
                </a:extLst>
              </a:tr>
            </a:tbl>
          </a:graphicData>
        </a:graphic>
      </p:graphicFrame>
    </p:spTree>
    <p:extLst>
      <p:ext uri="{BB962C8B-B14F-4D97-AF65-F5344CB8AC3E}">
        <p14:creationId xmlns:p14="http://schemas.microsoft.com/office/powerpoint/2010/main" val="40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1B009-65BB-4649-A81D-23F623553F6D}"/>
              </a:ext>
            </a:extLst>
          </p:cNvPr>
          <p:cNvSpPr>
            <a:spLocks noGrp="1"/>
          </p:cNvSpPr>
          <p:nvPr>
            <p:ph idx="1"/>
          </p:nvPr>
        </p:nvSpPr>
        <p:spPr>
          <a:xfrm>
            <a:off x="1117309" y="476672"/>
            <a:ext cx="10157354" cy="5695528"/>
          </a:xfrm>
        </p:spPr>
        <p:txBody>
          <a:bodyPr/>
          <a:lstStyle/>
          <a:p>
            <a:r>
              <a:rPr lang="en-US" altLang="zh-CN" b="1" dirty="0"/>
              <a:t>2. </a:t>
            </a:r>
            <a:r>
              <a:rPr lang="zh-CN" altLang="en-US" b="1" dirty="0"/>
              <a:t>条件与循环</a:t>
            </a:r>
            <a:endParaRPr lang="en-US" altLang="zh-CN" b="1" dirty="0"/>
          </a:p>
          <a:p>
            <a:pPr marL="342900" indent="-342900">
              <a:buAutoNum type="arabicParenR"/>
            </a:pPr>
            <a:r>
              <a:rPr lang="en-US" altLang="zh-CN" sz="1800" b="1" dirty="0"/>
              <a:t>Python3 </a:t>
            </a:r>
            <a:r>
              <a:rPr lang="zh-CN" altLang="en-US" sz="1800" b="1" dirty="0"/>
              <a:t>条件控制</a:t>
            </a:r>
            <a:endParaRPr lang="en-US" altLang="zh-CN" sz="1800" b="1" dirty="0"/>
          </a:p>
          <a:p>
            <a:pPr marL="0" indent="0" latinLnBrk="1">
              <a:buNone/>
            </a:pPr>
            <a:r>
              <a:rPr lang="en-US" altLang="zh-CN" sz="1400" dirty="0"/>
              <a:t>Python</a:t>
            </a:r>
            <a:r>
              <a:rPr lang="zh-CN" altLang="en-US" sz="1400" dirty="0"/>
              <a:t>条件语句是通过一条或多条语句的执行结果（</a:t>
            </a:r>
            <a:r>
              <a:rPr lang="en-US" altLang="zh-CN" sz="1400" dirty="0"/>
              <a:t>True</a:t>
            </a:r>
            <a:r>
              <a:rPr lang="zh-CN" altLang="en-US" sz="1400" dirty="0"/>
              <a:t>或者</a:t>
            </a:r>
            <a:r>
              <a:rPr lang="en-US" altLang="zh-CN" sz="1400" dirty="0"/>
              <a:t>False</a:t>
            </a:r>
            <a:r>
              <a:rPr lang="zh-CN" altLang="en-US" sz="1400" dirty="0"/>
              <a:t>）来决定执行的代码块。</a:t>
            </a:r>
          </a:p>
          <a:p>
            <a:pPr marL="0" indent="0" latinLnBrk="1">
              <a:buNone/>
            </a:pPr>
            <a:r>
              <a:rPr lang="zh-CN" altLang="en-US" sz="1400" dirty="0"/>
              <a:t>可以通过下图来简单了解条件语句的执行过程</a:t>
            </a:r>
            <a:r>
              <a:rPr lang="en-US" altLang="zh-CN" sz="1400" dirty="0"/>
              <a:t>:</a:t>
            </a: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a:buNone/>
            </a:pPr>
            <a:endParaRPr lang="zh-CN" altLang="en-US" sz="1800" b="1"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p:txBody>
      </p:sp>
      <p:pic>
        <p:nvPicPr>
          <p:cNvPr id="8194" name="Picture 2" descr="http://www.runoob.com/wp-content/uploads/2013/11/if-condition.jpg">
            <a:extLst>
              <a:ext uri="{FF2B5EF4-FFF2-40B4-BE49-F238E27FC236}">
                <a16:creationId xmlns:a16="http://schemas.microsoft.com/office/drawing/2014/main" id="{DFEA9E1A-D45B-4CB2-BA5F-548D1AFE4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305050"/>
            <a:ext cx="3609975"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87AD3BD-0F4E-43DE-9F58-DE445107C47E}"/>
              </a:ext>
            </a:extLst>
          </p:cNvPr>
          <p:cNvSpPr txBox="1"/>
          <p:nvPr/>
        </p:nvSpPr>
        <p:spPr>
          <a:xfrm>
            <a:off x="1269876" y="2609428"/>
            <a:ext cx="4257023" cy="1384995"/>
          </a:xfrm>
          <a:prstGeom prst="rect">
            <a:avLst/>
          </a:prstGeom>
          <a:solidFill>
            <a:schemeClr val="accent4">
              <a:lumMod val="40000"/>
              <a:lumOff val="60000"/>
            </a:schemeClr>
          </a:solidFill>
        </p:spPr>
        <p:txBody>
          <a:bodyPr wrap="square" rtlCol="0">
            <a:spAutoFit/>
          </a:bodyPr>
          <a:lstStyle/>
          <a:p>
            <a:r>
              <a:rPr lang="en-US" altLang="zh-CN" sz="1400" dirty="0"/>
              <a:t>if condition_1: </a:t>
            </a:r>
          </a:p>
          <a:p>
            <a:r>
              <a:rPr lang="en-US" altLang="zh-CN" sz="1400" dirty="0"/>
              <a:t>    statement_block_1 </a:t>
            </a:r>
          </a:p>
          <a:p>
            <a:r>
              <a:rPr lang="en-US" altLang="zh-CN" sz="1400" dirty="0" err="1"/>
              <a:t>elif</a:t>
            </a:r>
            <a:r>
              <a:rPr lang="en-US" altLang="zh-CN" sz="1400" dirty="0"/>
              <a:t> condition_2: </a:t>
            </a:r>
          </a:p>
          <a:p>
            <a:r>
              <a:rPr lang="en-US" altLang="zh-CN" sz="1400" dirty="0"/>
              <a:t>    statement_block_2 </a:t>
            </a:r>
          </a:p>
          <a:p>
            <a:r>
              <a:rPr lang="en-US" altLang="zh-CN" sz="1400" dirty="0"/>
              <a:t>else: </a:t>
            </a:r>
          </a:p>
          <a:p>
            <a:r>
              <a:rPr lang="en-US" altLang="zh-CN" sz="1400" dirty="0"/>
              <a:t>    statement_block_3</a:t>
            </a:r>
            <a:endParaRPr lang="zh-CN" altLang="en-US" sz="1400" dirty="0"/>
          </a:p>
        </p:txBody>
      </p:sp>
      <p:sp>
        <p:nvSpPr>
          <p:cNvPr id="7" name="文本框 6">
            <a:extLst>
              <a:ext uri="{FF2B5EF4-FFF2-40B4-BE49-F238E27FC236}">
                <a16:creationId xmlns:a16="http://schemas.microsoft.com/office/drawing/2014/main" id="{08C6AF6F-5B37-40DF-85A1-39DEB0355CF7}"/>
              </a:ext>
            </a:extLst>
          </p:cNvPr>
          <p:cNvSpPr txBox="1"/>
          <p:nvPr/>
        </p:nvSpPr>
        <p:spPr>
          <a:xfrm>
            <a:off x="1269875" y="4787205"/>
            <a:ext cx="4257023" cy="1169551"/>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、每个条件后面要使用冒号 </a:t>
            </a:r>
            <a:r>
              <a:rPr lang="en-US" altLang="zh-CN" sz="1400" dirty="0"/>
              <a:t>:</a:t>
            </a:r>
            <a:r>
              <a:rPr lang="zh-CN" altLang="en-US" sz="1400" dirty="0"/>
              <a:t>，表示接下来是满足条件后要执行的语句块。</a:t>
            </a:r>
          </a:p>
          <a:p>
            <a:r>
              <a:rPr lang="en-US" altLang="zh-CN" sz="1400" dirty="0"/>
              <a:t>2</a:t>
            </a:r>
            <a:r>
              <a:rPr lang="zh-CN" altLang="en-US" sz="1400" dirty="0"/>
              <a:t>、使用缩进来划分语句块，相同缩进数的语句在一起组成一个语句块。</a:t>
            </a:r>
          </a:p>
          <a:p>
            <a:r>
              <a:rPr lang="en-US" altLang="zh-CN" sz="1400" dirty="0"/>
              <a:t>3</a:t>
            </a:r>
            <a:r>
              <a:rPr lang="zh-CN" altLang="en-US" sz="1400" dirty="0"/>
              <a:t>、在</a:t>
            </a:r>
            <a:r>
              <a:rPr lang="en-US" altLang="zh-CN" sz="1400" dirty="0"/>
              <a:t>Python</a:t>
            </a:r>
            <a:r>
              <a:rPr lang="zh-CN" altLang="en-US" sz="1400" dirty="0"/>
              <a:t>中没有</a:t>
            </a:r>
            <a:r>
              <a:rPr lang="en-US" altLang="zh-CN" sz="1400" dirty="0"/>
              <a:t>switch – case</a:t>
            </a:r>
            <a:r>
              <a:rPr lang="zh-CN" altLang="en-US" sz="1400" dirty="0"/>
              <a:t>语句。</a:t>
            </a:r>
            <a:endParaRPr lang="en-US" altLang="zh-CN" sz="1400" dirty="0"/>
          </a:p>
        </p:txBody>
      </p:sp>
    </p:spTree>
    <p:extLst>
      <p:ext uri="{BB962C8B-B14F-4D97-AF65-F5344CB8AC3E}">
        <p14:creationId xmlns:p14="http://schemas.microsoft.com/office/powerpoint/2010/main" val="16799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545826-01F2-4991-80C4-B931C5F5EC32}"/>
              </a:ext>
            </a:extLst>
          </p:cNvPr>
          <p:cNvSpPr>
            <a:spLocks noGrp="1"/>
          </p:cNvSpPr>
          <p:nvPr>
            <p:ph idx="1"/>
          </p:nvPr>
        </p:nvSpPr>
        <p:spPr>
          <a:xfrm>
            <a:off x="1117309" y="476672"/>
            <a:ext cx="10157354" cy="6120680"/>
          </a:xfrm>
        </p:spPr>
        <p:txBody>
          <a:bodyPr>
            <a:normAutofit/>
          </a:bodyPr>
          <a:lstStyle/>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p:txBody>
      </p:sp>
      <p:sp>
        <p:nvSpPr>
          <p:cNvPr id="5" name="文本框 4">
            <a:extLst>
              <a:ext uri="{FF2B5EF4-FFF2-40B4-BE49-F238E27FC236}">
                <a16:creationId xmlns:a16="http://schemas.microsoft.com/office/drawing/2014/main" id="{82E9565D-12A0-4DA1-8635-698F058E0E2B}"/>
              </a:ext>
            </a:extLst>
          </p:cNvPr>
          <p:cNvSpPr txBox="1"/>
          <p:nvPr/>
        </p:nvSpPr>
        <p:spPr>
          <a:xfrm>
            <a:off x="1117309" y="3284984"/>
            <a:ext cx="9297583" cy="2893100"/>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en-US" altLang="zh-CN" sz="1400" dirty="0" err="1"/>
              <a:t>usr</a:t>
            </a:r>
            <a:r>
              <a:rPr lang="en-US" altLang="zh-CN" sz="1400" dirty="0"/>
              <a:t>/bin/python3 # </a:t>
            </a:r>
            <a:r>
              <a:rPr lang="zh-CN" altLang="en-US" sz="1400" b="1" dirty="0"/>
              <a:t>该实例演示了数字猜谜游戏 </a:t>
            </a:r>
            <a:endParaRPr lang="en-US" altLang="zh-CN" sz="1400" b="1" dirty="0"/>
          </a:p>
          <a:p>
            <a:r>
              <a:rPr lang="en-US" altLang="zh-CN" sz="1400" dirty="0"/>
              <a:t>number = 7 </a:t>
            </a:r>
          </a:p>
          <a:p>
            <a:r>
              <a:rPr lang="en-US" altLang="zh-CN" sz="1400" dirty="0"/>
              <a:t>guess = -1 </a:t>
            </a:r>
          </a:p>
          <a:p>
            <a:r>
              <a:rPr lang="en-US" altLang="zh-CN" sz="1400" dirty="0"/>
              <a:t>print("</a:t>
            </a:r>
            <a:r>
              <a:rPr lang="zh-CN" altLang="en-US" sz="1400" dirty="0"/>
              <a:t>数字猜谜游戏</a:t>
            </a:r>
            <a:r>
              <a:rPr lang="en-US" altLang="zh-CN" sz="1400" dirty="0"/>
              <a:t>!")</a:t>
            </a:r>
            <a:r>
              <a:rPr lang="zh-CN" altLang="en-US" sz="1400" dirty="0"/>
              <a:t> </a:t>
            </a:r>
            <a:endParaRPr lang="en-US" altLang="zh-CN" sz="1400" dirty="0"/>
          </a:p>
          <a:p>
            <a:r>
              <a:rPr lang="en-US" altLang="zh-CN" sz="1400" dirty="0"/>
              <a:t>while guess != number: </a:t>
            </a:r>
          </a:p>
          <a:p>
            <a:r>
              <a:rPr lang="en-US" altLang="zh-CN" sz="1400" dirty="0"/>
              <a:t>    guess = int(input("</a:t>
            </a:r>
            <a:r>
              <a:rPr lang="zh-CN" altLang="en-US" sz="1400" dirty="0"/>
              <a:t>请输入你猜的数字：</a:t>
            </a:r>
            <a:r>
              <a:rPr lang="en-US" altLang="zh-CN" sz="1400" dirty="0"/>
              <a:t>"))</a:t>
            </a:r>
            <a:r>
              <a:rPr lang="zh-CN" altLang="en-US" sz="1400" dirty="0"/>
              <a:t> </a:t>
            </a:r>
            <a:endParaRPr lang="en-US" altLang="zh-CN" sz="1400" dirty="0"/>
          </a:p>
          <a:p>
            <a:r>
              <a:rPr lang="en-US" altLang="zh-CN" sz="1400" dirty="0"/>
              <a:t>    if guess == number: </a:t>
            </a:r>
          </a:p>
          <a:p>
            <a:r>
              <a:rPr lang="en-US" altLang="zh-CN" sz="1400" dirty="0"/>
              <a:t>         print("</a:t>
            </a:r>
            <a:r>
              <a:rPr lang="zh-CN" altLang="en-US" sz="1400" dirty="0"/>
              <a:t>恭喜，你猜对了！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&lt; number: </a:t>
            </a:r>
          </a:p>
          <a:p>
            <a:r>
              <a:rPr lang="en-US" altLang="zh-CN" sz="1400" dirty="0"/>
              <a:t>         print("</a:t>
            </a:r>
            <a:r>
              <a:rPr lang="zh-CN" altLang="en-US" sz="1400" dirty="0"/>
              <a:t>猜的数字小了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&gt; number: </a:t>
            </a:r>
          </a:p>
          <a:p>
            <a:r>
              <a:rPr lang="en-US" altLang="zh-CN" sz="1400" dirty="0"/>
              <a:t>         print("</a:t>
            </a:r>
            <a:r>
              <a:rPr lang="zh-CN" altLang="en-US" sz="1400" dirty="0"/>
              <a:t>猜的数字大了</a:t>
            </a:r>
            <a:r>
              <a:rPr lang="en-US" altLang="zh-CN" sz="1400" dirty="0"/>
              <a:t>...")</a:t>
            </a:r>
            <a:endParaRPr lang="zh-CN" altLang="en-US" sz="1400" dirty="0"/>
          </a:p>
        </p:txBody>
      </p:sp>
      <p:graphicFrame>
        <p:nvGraphicFramePr>
          <p:cNvPr id="6" name="表格 5">
            <a:extLst>
              <a:ext uri="{FF2B5EF4-FFF2-40B4-BE49-F238E27FC236}">
                <a16:creationId xmlns:a16="http://schemas.microsoft.com/office/drawing/2014/main" id="{67E03350-99E3-4790-BB02-FCAAE68383D3}"/>
              </a:ext>
            </a:extLst>
          </p:cNvPr>
          <p:cNvGraphicFramePr>
            <a:graphicFrameLocks noGrp="1"/>
          </p:cNvGraphicFramePr>
          <p:nvPr>
            <p:extLst>
              <p:ext uri="{D42A27DB-BD31-4B8C-83A1-F6EECF244321}">
                <p14:modId xmlns:p14="http://schemas.microsoft.com/office/powerpoint/2010/main" val="2847314065"/>
              </p:ext>
            </p:extLst>
          </p:nvPr>
        </p:nvGraphicFramePr>
        <p:xfrm>
          <a:off x="1131812" y="705443"/>
          <a:ext cx="9297584" cy="2350770"/>
        </p:xfrm>
        <a:graphic>
          <a:graphicData uri="http://schemas.openxmlformats.org/drawingml/2006/table">
            <a:tbl>
              <a:tblPr/>
              <a:tblGrid>
                <a:gridCol w="3882480">
                  <a:extLst>
                    <a:ext uri="{9D8B030D-6E8A-4147-A177-3AD203B41FA5}">
                      <a16:colId xmlns:a16="http://schemas.microsoft.com/office/drawing/2014/main" val="113054168"/>
                    </a:ext>
                  </a:extLst>
                </a:gridCol>
                <a:gridCol w="5415104">
                  <a:extLst>
                    <a:ext uri="{9D8B030D-6E8A-4147-A177-3AD203B41FA5}">
                      <a16:colId xmlns:a16="http://schemas.microsoft.com/office/drawing/2014/main" val="3255874177"/>
                    </a:ext>
                  </a:extLst>
                </a:gridCol>
              </a:tblGrid>
              <a:tr h="0">
                <a:tc>
                  <a:txBody>
                    <a:bodyPr/>
                    <a:lstStyle/>
                    <a:p>
                      <a:pPr algn="l" fontAlgn="t"/>
                      <a:r>
                        <a:rPr lang="zh-CN" altLang="en-US" sz="1400" b="1" dirty="0">
                          <a:solidFill>
                            <a:srgbClr val="00B0F0"/>
                          </a:solidFill>
                          <a:effectLst/>
                        </a:rPr>
                        <a:t>操作符</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描述</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22590269"/>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dirty="0">
                          <a:effectLst/>
                        </a:rPr>
                        <a:t>小于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41351434"/>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小于或等于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93212419"/>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大于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2696827"/>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大于或等于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97008885"/>
                  </a:ext>
                </a:extLst>
              </a:tr>
              <a:tr h="0">
                <a:tc>
                  <a:txBody>
                    <a:bodyPr/>
                    <a:lstStyle/>
                    <a:p>
                      <a:pPr fontAlgn="t"/>
                      <a:r>
                        <a:rPr lang="en-US" altLang="zh-CN" sz="140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等于，比较对象是否相等</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744776985"/>
                  </a:ext>
                </a:extLst>
              </a:tr>
              <a:tr h="0">
                <a:tc>
                  <a:txBody>
                    <a:bodyPr/>
                    <a:lstStyle/>
                    <a:p>
                      <a:pPr fontAlgn="t"/>
                      <a:r>
                        <a:rPr lang="en-US" altLang="zh-CN" sz="1400" dirty="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dirty="0">
                          <a:effectLst/>
                        </a:rPr>
                        <a:t>不等于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58769407"/>
                  </a:ext>
                </a:extLst>
              </a:tr>
            </a:tbl>
          </a:graphicData>
        </a:graphic>
      </p:graphicFrame>
    </p:spTree>
    <p:extLst>
      <p:ext uri="{BB962C8B-B14F-4D97-AF65-F5344CB8AC3E}">
        <p14:creationId xmlns:p14="http://schemas.microsoft.com/office/powerpoint/2010/main" val="21310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6B96D-BA8C-4129-8B5C-E23892355EB5}"/>
              </a:ext>
            </a:extLst>
          </p:cNvPr>
          <p:cNvSpPr>
            <a:spLocks noGrp="1"/>
          </p:cNvSpPr>
          <p:nvPr>
            <p:ph idx="1"/>
          </p:nvPr>
        </p:nvSpPr>
        <p:spPr>
          <a:xfrm>
            <a:off x="1117309" y="548680"/>
            <a:ext cx="10157354" cy="5623520"/>
          </a:xfrm>
        </p:spPr>
        <p:txBody>
          <a:bodyPr/>
          <a:lstStyle/>
          <a:p>
            <a:pPr marL="0" indent="0">
              <a:buNone/>
            </a:pPr>
            <a:endParaRPr lang="zh-CN" altLang="en-US" dirty="0"/>
          </a:p>
        </p:txBody>
      </p:sp>
    </p:spTree>
    <p:extLst>
      <p:ext uri="{BB962C8B-B14F-4D97-AF65-F5344CB8AC3E}">
        <p14:creationId xmlns:p14="http://schemas.microsoft.com/office/powerpoint/2010/main" val="18814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B78ED-396D-4025-BDAE-41D667056EE2}"/>
              </a:ext>
            </a:extLst>
          </p:cNvPr>
          <p:cNvSpPr>
            <a:spLocks noGrp="1"/>
          </p:cNvSpPr>
          <p:nvPr>
            <p:ph type="title"/>
          </p:nvPr>
        </p:nvSpPr>
        <p:spPr/>
        <p:txBody>
          <a:bodyPr/>
          <a:lstStyle/>
          <a:p>
            <a:r>
              <a:rPr lang="en-US" altLang="zh-CN" dirty="0" err="1"/>
              <a:t>Xgboost</a:t>
            </a:r>
            <a:r>
              <a:rPr lang="en-US" altLang="zh-CN" dirty="0"/>
              <a:t> </a:t>
            </a:r>
            <a:r>
              <a:rPr lang="zh-CN" altLang="en-US" dirty="0"/>
              <a:t>工具包</a:t>
            </a:r>
          </a:p>
        </p:txBody>
      </p:sp>
      <p:sp>
        <p:nvSpPr>
          <p:cNvPr id="3" name="内容占位符 2">
            <a:extLst>
              <a:ext uri="{FF2B5EF4-FFF2-40B4-BE49-F238E27FC236}">
                <a16:creationId xmlns:a16="http://schemas.microsoft.com/office/drawing/2014/main" id="{E238B7B4-7613-4A27-96E9-BE6EE9D41836}"/>
              </a:ext>
            </a:extLst>
          </p:cNvPr>
          <p:cNvSpPr>
            <a:spLocks noGrp="1"/>
          </p:cNvSpPr>
          <p:nvPr>
            <p:ph idx="1"/>
          </p:nvPr>
        </p:nvSpPr>
        <p:spPr>
          <a:xfrm>
            <a:off x="1117309" y="1701800"/>
            <a:ext cx="10157354" cy="4470400"/>
          </a:xfrm>
        </p:spPr>
        <p:txBody>
          <a:bodyPr>
            <a:normAutofit/>
          </a:bodyPr>
          <a:lstStyle/>
          <a:p>
            <a:pPr marL="0" indent="0">
              <a:buNone/>
            </a:pPr>
            <a:r>
              <a:rPr lang="en-US" altLang="zh-CN" sz="1400" b="1" dirty="0" err="1"/>
              <a:t>xgboost</a:t>
            </a:r>
            <a:r>
              <a:rPr lang="en-US" altLang="zh-CN" sz="1400" b="1" dirty="0"/>
              <a:t> </a:t>
            </a:r>
            <a:r>
              <a:rPr lang="zh-CN" altLang="en-US" sz="1400" b="1" dirty="0"/>
              <a:t>安装：</a:t>
            </a:r>
            <a:endParaRPr lang="en-US" altLang="zh-CN" sz="1400" b="1" dirty="0"/>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clone --recursive https://github.com/dmlc/xgboost </a:t>
            </a:r>
            <a:endParaRPr lang="en-US" altLang="zh-CN" sz="1400" dirty="0">
              <a:solidFill>
                <a:srgbClr val="333333"/>
              </a:solidFill>
              <a:latin typeface="Consolas" panose="020B0609020204030204" pitchFamily="49" charset="0"/>
            </a:endParaRPr>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submodule init </a:t>
            </a:r>
            <a:endParaRPr lang="en-US" altLang="zh-CN" sz="1400" dirty="0">
              <a:solidFill>
                <a:srgbClr val="333333"/>
              </a:solidFill>
              <a:latin typeface="Consolas" panose="020B0609020204030204" pitchFamily="49" charset="0"/>
            </a:endParaRPr>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submodule update </a:t>
            </a:r>
            <a:endParaRPr lang="en-US" altLang="zh-CN" sz="1400" dirty="0">
              <a:solidFill>
                <a:srgbClr val="333333"/>
              </a:solidFill>
              <a:latin typeface="Consolas" panose="020B0609020204030204" pitchFamily="49" charset="0"/>
            </a:endParaRPr>
          </a:p>
          <a:p>
            <a:pPr marL="0" indent="0">
              <a:buNone/>
            </a:pPr>
            <a:r>
              <a:rPr lang="en-US" altLang="zh-CN" sz="1400" b="1" dirty="0"/>
              <a:t>python3 </a:t>
            </a:r>
            <a:r>
              <a:rPr lang="zh-CN" altLang="en-US" sz="1400" b="1" dirty="0"/>
              <a:t>安装：</a:t>
            </a:r>
            <a:endParaRPr lang="en-US" altLang="zh-CN" sz="1400" b="1" dirty="0"/>
          </a:p>
          <a:p>
            <a:pPr marL="0" indent="0" defTabSz="914400" eaLnBrk="0" fontAlgn="base" hangingPunct="0">
              <a:lnSpc>
                <a:spcPct val="100000"/>
              </a:lnSpc>
              <a:spcBef>
                <a:spcPct val="0"/>
              </a:spcBef>
              <a:spcAft>
                <a:spcPct val="0"/>
              </a:spcAft>
              <a:buSzTx/>
              <a:buNone/>
            </a:pPr>
            <a:r>
              <a:rPr lang="en-US" altLang="zh-CN" sz="1400" dirty="0" err="1">
                <a:solidFill>
                  <a:srgbClr val="333333"/>
                </a:solidFill>
                <a:latin typeface="Consolas" panose="020B0609020204030204" pitchFamily="49" charset="0"/>
              </a:rPr>
              <a:t>sudo</a:t>
            </a:r>
            <a:r>
              <a:rPr lang="en-US" altLang="zh-CN" sz="1400" dirty="0">
                <a:solidFill>
                  <a:srgbClr val="333333"/>
                </a:solidFill>
                <a:latin typeface="Consolas" panose="020B0609020204030204" pitchFamily="49" charset="0"/>
              </a:rPr>
              <a:t> </a:t>
            </a:r>
            <a:r>
              <a:rPr lang="zh-CN" altLang="zh-CN" sz="1400" dirty="0">
                <a:solidFill>
                  <a:srgbClr val="333333"/>
                </a:solidFill>
                <a:latin typeface="Consolas" panose="020B0609020204030204" pitchFamily="49" charset="0"/>
              </a:rPr>
              <a:t>pip3 install xgboost </a:t>
            </a:r>
            <a:r>
              <a:rPr lang="en-US" altLang="zh-CN" sz="1400" dirty="0">
                <a:solidFill>
                  <a:srgbClr val="333333"/>
                </a:solidFill>
                <a:latin typeface="Consolas" panose="020B0609020204030204" pitchFamily="49" charset="0"/>
              </a:rPr>
              <a:t>    </a:t>
            </a:r>
            <a:endParaRPr lang="zh-CN" altLang="zh-CN" sz="1400" dirty="0">
              <a:solidFill>
                <a:srgbClr val="333333"/>
              </a:solidFill>
              <a:latin typeface="Consolas" panose="020B0609020204030204" pitchFamily="49" charset="0"/>
            </a:endParaRPr>
          </a:p>
          <a:p>
            <a:pPr marL="0" indent="0">
              <a:buNone/>
            </a:pPr>
            <a:r>
              <a:rPr lang="en-US" altLang="zh-CN" sz="1400" b="1" dirty="0"/>
              <a:t>GPU </a:t>
            </a:r>
            <a:r>
              <a:rPr lang="zh-CN" altLang="en-US" sz="1400" b="1" dirty="0"/>
              <a:t>支持：</a:t>
            </a:r>
            <a:endParaRPr lang="en-US" altLang="zh-CN" sz="1400" dirty="0">
              <a:solidFill>
                <a:srgbClr val="333333"/>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mkdir build </a:t>
            </a:r>
            <a:endParaRPr lang="zh-CN" altLang="zh-CN" sz="1600" dirty="0">
              <a:solidFill>
                <a:srgbClr val="00702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build cmake .. -DUSE_CUDA</a:t>
            </a:r>
            <a:r>
              <a:rPr lang="en-US" altLang="zh-CN" sz="1400" b="1" dirty="0">
                <a:solidFill>
                  <a:srgbClr val="666666"/>
                </a:solidFill>
                <a:latin typeface="Arial" panose="020B0604020202020204" pitchFamily="34" charset="0"/>
              </a:rPr>
              <a:t>=</a:t>
            </a:r>
            <a:r>
              <a:rPr lang="zh-CN" altLang="zh-CN" sz="1400" dirty="0">
                <a:solidFill>
                  <a:srgbClr val="333333"/>
                </a:solidFill>
                <a:latin typeface="Consolas" panose="020B0609020204030204" pitchFamily="49" charset="0"/>
              </a:rPr>
              <a:t>ON -DUSE_NCCL</a:t>
            </a:r>
            <a:r>
              <a:rPr lang="en-US" altLang="zh-CN" sz="1400" b="1" dirty="0">
                <a:solidFill>
                  <a:srgbClr val="666666"/>
                </a:solidFill>
                <a:latin typeface="Arial" panose="020B0604020202020204" pitchFamily="34" charset="0"/>
              </a:rPr>
              <a:t>=</a:t>
            </a:r>
            <a:r>
              <a:rPr lang="zh-CN" altLang="zh-CN" sz="1400" dirty="0">
                <a:solidFill>
                  <a:srgbClr val="333333"/>
                </a:solidFill>
                <a:latin typeface="Consolas" panose="020B0609020204030204" pitchFamily="49" charset="0"/>
              </a:rPr>
              <a:t>ON </a:t>
            </a:r>
            <a:endParaRPr lang="en-US" altLang="zh-CN" sz="1400" dirty="0">
              <a:solidFill>
                <a:srgbClr val="333333"/>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make -j</a:t>
            </a:r>
            <a:r>
              <a:rPr lang="zh-CN" altLang="zh-CN" sz="800" dirty="0"/>
              <a:t> </a:t>
            </a:r>
            <a:endParaRPr lang="zh-CN" altLang="zh-CN" dirty="0">
              <a:latin typeface="Arial" panose="020B0604020202020204" pitchFamily="34" charset="0"/>
            </a:endParaRPr>
          </a:p>
          <a:p>
            <a:pPr marL="0" indent="0">
              <a:buNone/>
            </a:pPr>
            <a:endParaRPr lang="zh-CN" altLang="zh-CN" sz="1400" b="1" dirty="0"/>
          </a:p>
          <a:p>
            <a:pPr marL="0" indent="0">
              <a:buNone/>
            </a:pPr>
            <a:endParaRPr lang="zh-CN" altLang="en-US" sz="1400" b="1" dirty="0"/>
          </a:p>
        </p:txBody>
      </p:sp>
      <p:sp>
        <p:nvSpPr>
          <p:cNvPr id="10" name="Rectangle 2">
            <a:extLst>
              <a:ext uri="{FF2B5EF4-FFF2-40B4-BE49-F238E27FC236}">
                <a16:creationId xmlns:a16="http://schemas.microsoft.com/office/drawing/2014/main" id="{9450448A-B311-4EF4-AF61-297929D6BC62}"/>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AF919E8-5563-4D2A-976C-A9D9A1EE37CC}"/>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C745DAB-A5D1-40DA-ABBF-5880DB6A8899}"/>
              </a:ext>
            </a:extLst>
          </p:cNvPr>
          <p:cNvSpPr>
            <a:spLocks noChangeArrowheads="1"/>
          </p:cNvSpPr>
          <p:nvPr/>
        </p:nvSpPr>
        <p:spPr bwMode="auto">
          <a:xfrm>
            <a:off x="-458316" y="-37510"/>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26B6A066-9DBE-4DE9-B04A-ECD41AA5603E}"/>
              </a:ext>
            </a:extLst>
          </p:cNvPr>
          <p:cNvSpPr>
            <a:spLocks noChangeArrowheads="1"/>
          </p:cNvSpPr>
          <p:nvPr/>
        </p:nvSpPr>
        <p:spPr bwMode="auto">
          <a:xfrm>
            <a:off x="0" y="-38100"/>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31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ADB1846-8211-4B7E-87DD-19B587EFCCB5}"/>
              </a:ext>
            </a:extLst>
          </p:cNvPr>
          <p:cNvSpPr>
            <a:spLocks noGrp="1"/>
          </p:cNvSpPr>
          <p:nvPr>
            <p:ph idx="1"/>
          </p:nvPr>
        </p:nvSpPr>
        <p:spPr>
          <a:xfrm>
            <a:off x="1117309" y="692696"/>
            <a:ext cx="10157354" cy="5479504"/>
          </a:xfrm>
        </p:spPr>
        <p:txBody>
          <a:bodyPr>
            <a:normAutofit/>
          </a:bodyPr>
          <a:lstStyle/>
          <a:p>
            <a:r>
              <a:rPr lang="en-US" altLang="zh-CN" dirty="0"/>
              <a:t>10. </a:t>
            </a:r>
            <a:r>
              <a:rPr lang="zh-CN" altLang="en-US" dirty="0"/>
              <a:t>网络编程</a:t>
            </a:r>
            <a:r>
              <a:rPr lang="en-US" altLang="zh-CN" dirty="0"/>
              <a:t> tornado  </a:t>
            </a:r>
            <a:r>
              <a:rPr lang="en-US" altLang="zh-CN" dirty="0" err="1"/>
              <a:t>scapy</a:t>
            </a:r>
            <a:r>
              <a:rPr lang="en-US" altLang="zh-CN" dirty="0"/>
              <a:t>   </a:t>
            </a:r>
            <a:r>
              <a:rPr lang="zh-CN" altLang="en-US" dirty="0"/>
              <a:t>电子邮件 </a:t>
            </a:r>
            <a:r>
              <a:rPr lang="en-US" altLang="zh-CN" dirty="0"/>
              <a:t>requests</a:t>
            </a:r>
          </a:p>
          <a:p>
            <a:r>
              <a:rPr lang="en-US" altLang="zh-CN" dirty="0"/>
              <a:t>8. </a:t>
            </a:r>
            <a:r>
              <a:rPr lang="zh-CN" altLang="en-US" dirty="0"/>
              <a:t>图像处理</a:t>
            </a:r>
            <a:endParaRPr lang="en-US" altLang="zh-CN" dirty="0"/>
          </a:p>
          <a:p>
            <a:r>
              <a:rPr lang="en-US" altLang="zh-CN" dirty="0"/>
              <a:t>10. </a:t>
            </a:r>
            <a:r>
              <a:rPr lang="zh-CN" altLang="en-US" dirty="0"/>
              <a:t>数据结构与算法</a:t>
            </a:r>
            <a:endParaRPr lang="en-US" altLang="zh-CN" dirty="0"/>
          </a:p>
          <a:p>
            <a:r>
              <a:rPr lang="en-US" altLang="zh-CN" dirty="0"/>
              <a:t>11.</a:t>
            </a:r>
            <a:r>
              <a:rPr lang="zh-CN" altLang="en-US" dirty="0"/>
              <a:t>并发编程，进程与线程</a:t>
            </a:r>
            <a:endParaRPr lang="en-US" altLang="zh-CN" dirty="0"/>
          </a:p>
          <a:p>
            <a:r>
              <a:rPr lang="en-US" altLang="zh-CN" dirty="0"/>
              <a:t>8. </a:t>
            </a:r>
            <a:r>
              <a:rPr lang="zh-CN" altLang="en-US" dirty="0"/>
              <a:t>设计模式</a:t>
            </a:r>
            <a:endParaRPr lang="en-US" altLang="zh-CN" dirty="0"/>
          </a:p>
          <a:p>
            <a:r>
              <a:rPr lang="en-US" altLang="zh-CN" dirty="0"/>
              <a:t>9. </a:t>
            </a:r>
            <a:r>
              <a:rPr lang="zh-CN" altLang="en-US" dirty="0"/>
              <a:t>性能测试</a:t>
            </a:r>
            <a:endParaRPr lang="en-US" altLang="zh-CN" dirty="0"/>
          </a:p>
          <a:p>
            <a:r>
              <a:rPr lang="en-US" altLang="zh-CN" dirty="0" err="1"/>
              <a:t>lineprofiler</a:t>
            </a:r>
            <a:r>
              <a:rPr lang="en-US" altLang="zh-CN" dirty="0"/>
              <a:t> – </a:t>
            </a:r>
            <a:r>
              <a:rPr lang="zh-CN" altLang="en-US" dirty="0"/>
              <a:t>逐行性能分析。 </a:t>
            </a:r>
            <a:br>
              <a:rPr lang="zh-CN" altLang="en-US" dirty="0"/>
            </a:br>
            <a:r>
              <a:rPr lang="en-US" altLang="zh-CN" dirty="0" err="1"/>
              <a:t>memoryprofiler</a:t>
            </a:r>
            <a:r>
              <a:rPr lang="en-US" altLang="zh-CN" dirty="0"/>
              <a:t> – </a:t>
            </a:r>
            <a:r>
              <a:rPr lang="zh-CN" altLang="en-US" dirty="0"/>
              <a:t>监控 </a:t>
            </a:r>
            <a:r>
              <a:rPr lang="en-US" altLang="zh-CN" dirty="0"/>
              <a:t>Python </a:t>
            </a:r>
            <a:r>
              <a:rPr lang="zh-CN" altLang="en-US" dirty="0"/>
              <a:t>代码的内存使用。 </a:t>
            </a:r>
            <a:endParaRPr lang="en-US" altLang="zh-CN" dirty="0"/>
          </a:p>
          <a:p>
            <a:r>
              <a:rPr lang="en-US" altLang="zh-CN" dirty="0"/>
              <a:t>11. python </a:t>
            </a:r>
            <a:r>
              <a:rPr lang="zh-CN" altLang="en-US" dirty="0"/>
              <a:t>爬虫</a:t>
            </a:r>
            <a:r>
              <a:rPr lang="en-US" altLang="zh-CN" dirty="0"/>
              <a:t> </a:t>
            </a:r>
            <a:r>
              <a:rPr lang="en-US" altLang="zh-CN" dirty="0" err="1"/>
              <a:t>scrapy</a:t>
            </a:r>
            <a:r>
              <a:rPr lang="en-US" altLang="zh-CN" dirty="0"/>
              <a:t>(+</a:t>
            </a:r>
            <a:r>
              <a:rPr lang="zh-CN" altLang="en-US" dirty="0"/>
              <a:t>自定义爬虫框架</a:t>
            </a:r>
            <a:r>
              <a:rPr lang="en-US" altLang="zh-CN" dirty="0"/>
              <a:t>) + </a:t>
            </a:r>
            <a:r>
              <a:rPr lang="zh-CN" altLang="en-US" dirty="0"/>
              <a:t>分布式爬虫</a:t>
            </a:r>
            <a:r>
              <a:rPr lang="en-US" altLang="zh-CN" dirty="0" err="1"/>
              <a:t>scrapy</a:t>
            </a:r>
            <a:r>
              <a:rPr lang="en-US" altLang="zh-CN" dirty="0"/>
              <a:t>+ </a:t>
            </a:r>
            <a:r>
              <a:rPr lang="en-US" altLang="zh-CN" dirty="0" err="1"/>
              <a:t>redis</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0828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31F34F-79DF-44F9-9C6F-F545EBB50410}"/>
              </a:ext>
            </a:extLst>
          </p:cNvPr>
          <p:cNvSpPr>
            <a:spLocks noGrp="1"/>
          </p:cNvSpPr>
          <p:nvPr>
            <p:ph idx="1"/>
          </p:nvPr>
        </p:nvSpPr>
        <p:spPr>
          <a:xfrm>
            <a:off x="1117309" y="620688"/>
            <a:ext cx="10157354" cy="5551512"/>
          </a:xfrm>
        </p:spPr>
        <p:txBody>
          <a:bodyPr/>
          <a:lstStyle/>
          <a:p>
            <a:r>
              <a:rPr lang="en-US" altLang="zh-CN" dirty="0"/>
              <a:t>12. python </a:t>
            </a:r>
            <a:r>
              <a:rPr lang="zh-CN" altLang="en-US" dirty="0"/>
              <a:t>数据挖掘常用工具</a:t>
            </a:r>
            <a:endParaRPr lang="en-US" altLang="zh-CN" dirty="0"/>
          </a:p>
          <a:p>
            <a:r>
              <a:rPr lang="en-US" altLang="zh-CN" dirty="0"/>
              <a:t>pandas</a:t>
            </a:r>
          </a:p>
          <a:p>
            <a:r>
              <a:rPr lang="en-US" altLang="zh-CN" dirty="0" err="1"/>
              <a:t>numpy</a:t>
            </a:r>
            <a:r>
              <a:rPr lang="en-US" altLang="zh-CN" dirty="0"/>
              <a:t> </a:t>
            </a:r>
            <a:r>
              <a:rPr lang="zh-CN" altLang="en-US" dirty="0"/>
              <a:t>矩阵基础知识</a:t>
            </a:r>
            <a:endParaRPr lang="en-US" altLang="zh-CN" dirty="0"/>
          </a:p>
          <a:p>
            <a:r>
              <a:rPr lang="en-US" altLang="zh-CN" dirty="0"/>
              <a:t> matplotlib</a:t>
            </a:r>
          </a:p>
          <a:p>
            <a:r>
              <a:rPr lang="en-US" altLang="zh-CN" dirty="0" err="1"/>
              <a:t>scikit</a:t>
            </a:r>
            <a:r>
              <a:rPr lang="en-US" altLang="zh-CN" dirty="0"/>
              <a:t>-learn</a:t>
            </a:r>
          </a:p>
          <a:p>
            <a:r>
              <a:rPr lang="en-US" altLang="zh-CN" dirty="0"/>
              <a:t>13. ctr </a:t>
            </a:r>
            <a:r>
              <a:rPr lang="zh-CN" altLang="en-US" dirty="0"/>
              <a:t>预估 逻辑回归 </a:t>
            </a:r>
            <a:r>
              <a:rPr lang="en-US" altLang="zh-CN" dirty="0"/>
              <a:t> + </a:t>
            </a:r>
            <a:r>
              <a:rPr lang="zh-CN" altLang="en-US" dirty="0"/>
              <a:t>分词</a:t>
            </a:r>
            <a:endParaRPr lang="en-US" altLang="zh-CN" dirty="0"/>
          </a:p>
          <a:p>
            <a:r>
              <a:rPr lang="en-US" altLang="zh-CN" dirty="0"/>
              <a:t>14 .</a:t>
            </a:r>
            <a:r>
              <a:rPr lang="zh-CN" altLang="en-US" dirty="0"/>
              <a:t>文本分类</a:t>
            </a:r>
            <a:r>
              <a:rPr lang="en-US" altLang="zh-CN" dirty="0"/>
              <a:t>native </a:t>
            </a:r>
            <a:r>
              <a:rPr lang="en-US" altLang="zh-CN" dirty="0" err="1"/>
              <a:t>bayes</a:t>
            </a:r>
            <a:r>
              <a:rPr lang="en-US" altLang="zh-CN" dirty="0"/>
              <a:t> </a:t>
            </a:r>
          </a:p>
          <a:p>
            <a:r>
              <a:rPr lang="en-US" altLang="zh-CN" dirty="0"/>
              <a:t>15. </a:t>
            </a:r>
            <a:r>
              <a:rPr lang="zh-CN" altLang="en-US" dirty="0"/>
              <a:t>音乐推荐 </a:t>
            </a:r>
            <a:r>
              <a:rPr lang="en-US" altLang="zh-CN" dirty="0"/>
              <a:t>+ </a:t>
            </a:r>
            <a:r>
              <a:rPr lang="zh-CN" altLang="en-US" dirty="0"/>
              <a:t>爬去音乐</a:t>
            </a:r>
            <a:r>
              <a:rPr lang="en-US" altLang="zh-CN" dirty="0"/>
              <a:t>+ </a:t>
            </a:r>
            <a:r>
              <a:rPr lang="zh-CN" altLang="en-US" dirty="0"/>
              <a:t>推荐</a:t>
            </a:r>
            <a:endParaRPr lang="en-US" altLang="zh-CN" dirty="0"/>
          </a:p>
          <a:p>
            <a:endParaRPr lang="zh-CN" altLang="en-US" dirty="0"/>
          </a:p>
        </p:txBody>
      </p:sp>
    </p:spTree>
    <p:extLst>
      <p:ext uri="{BB962C8B-B14F-4D97-AF65-F5344CB8AC3E}">
        <p14:creationId xmlns:p14="http://schemas.microsoft.com/office/powerpoint/2010/main" val="791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2371E-1F75-4AF9-9294-A562C6BE6B5C}"/>
              </a:ext>
            </a:extLst>
          </p:cNvPr>
          <p:cNvSpPr/>
          <p:nvPr/>
        </p:nvSpPr>
        <p:spPr>
          <a:xfrm>
            <a:off x="4766164" y="2644170"/>
            <a:ext cx="2656496" cy="1569660"/>
          </a:xfrm>
          <a:prstGeom prst="rect">
            <a:avLst/>
          </a:prstGeom>
          <a:noFill/>
          <a:effectLst>
            <a:reflection blurRad="6350" stA="50000" endA="300" endPos="90000" dist="50800" dir="5400000" sy="-100000" algn="bl" rotWithShape="0"/>
            <a:softEdge rad="63500"/>
          </a:effectLst>
          <a:scene3d>
            <a:camera prst="isometricLeftDown"/>
            <a:lightRig rig="threePt" dir="t"/>
          </a:scene3d>
          <a:sp3d>
            <a:bevelT w="165100" prst="coolSlant"/>
          </a:sp3d>
        </p:spPr>
        <p:txBody>
          <a:bodyPr wrap="none" lIns="91440" tIns="45720" rIns="91440" bIns="45720">
            <a:spAutoFit/>
            <a:sp3d extrusionH="57150">
              <a:bevelT w="82550" h="38100" prst="coolSlant"/>
            </a:sp3d>
          </a:bodyPr>
          <a:lstStyle/>
          <a:p>
            <a:pPr algn="ctr"/>
            <a:r>
              <a:rPr lang="zh-CN" altLang="en-US" sz="9600" b="1" dirty="0">
                <a:ln w="9525">
                  <a:solidFill>
                    <a:srgbClr val="0070C0"/>
                  </a:solidFill>
                  <a:prstDash val="solid"/>
                </a:ln>
                <a:solidFill>
                  <a:srgbClr val="0070C0"/>
                </a:solidFill>
                <a:effectLst>
                  <a:outerShdw blurRad="12700" dist="38100" dir="2700000" algn="tl" rotWithShape="0">
                    <a:schemeClr val="accent5">
                      <a:lumMod val="60000"/>
                      <a:lumOff val="40000"/>
                    </a:schemeClr>
                  </a:outerShdw>
                </a:effectLst>
              </a:rPr>
              <a:t>进阶</a:t>
            </a:r>
            <a:endParaRPr lang="zh-CN" altLang="en-US" sz="9600" b="1" cap="none" spc="0" dirty="0">
              <a:ln w="9525">
                <a:solidFill>
                  <a:srgbClr val="0070C0"/>
                </a:solidFill>
                <a:prstDash val="solid"/>
              </a:ln>
              <a:solidFill>
                <a:srgbClr val="0070C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6864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1D382-32B0-43EE-932C-28906AF37617}">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4873beb7-5857-4685-be1f-d57550cc96cc"/>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5151</Words>
  <Application>Microsoft Office PowerPoint</Application>
  <PresentationFormat>自定义</PresentationFormat>
  <Paragraphs>692</Paragraphs>
  <Slides>68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68</vt:i4>
      </vt:variant>
    </vt:vector>
  </HeadingPairs>
  <TitlesOfParts>
    <vt:vector size="77" baseType="lpstr">
      <vt:lpstr>-apple-system</vt:lpstr>
      <vt:lpstr>Arial Unicode MS</vt:lpstr>
      <vt:lpstr>Menlo</vt:lpstr>
      <vt:lpstr>微软雅黑</vt:lpstr>
      <vt:lpstr>幼圆</vt:lpstr>
      <vt:lpstr>Arial</vt:lpstr>
      <vt:lpstr>Century Gothic</vt:lpstr>
      <vt:lpstr>Consolas</vt:lpstr>
      <vt:lpstr>书籍 16x9</vt:lpstr>
      <vt:lpstr>Python 简介</vt:lpstr>
      <vt:lpstr>Python 历史</vt:lpstr>
      <vt:lpstr>Python 特点</vt:lpstr>
      <vt:lpstr>Python 应用场景</vt:lpstr>
      <vt:lpstr>PowerPoint 演示文稿</vt:lpstr>
      <vt:lpstr>PowerPoint 演示文稿</vt:lpstr>
      <vt:lpstr>PowerPoint 演示文稿</vt:lpstr>
      <vt:lpstr>PowerPoint 演示文稿</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 基本命令</vt:lpstr>
      <vt:lpstr>PowerPoint 演示文稿</vt:lpstr>
      <vt:lpstr>PowerPoint 演示文稿</vt:lpstr>
      <vt:lpstr>PowerPoint 演示文稿</vt:lpstr>
      <vt:lpstr>PowerPoint 演示文稿</vt:lpstr>
      <vt:lpstr>PowerPoint 演示文稿</vt:lpstr>
      <vt:lpstr>PowerPoint 演示文稿</vt:lpstr>
      <vt:lpstr>Python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Xgboost 工具包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2018-09-26T09:33:33Z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